
<file path=[Content_Types].xml><?xml version="1.0" encoding="utf-8"?>
<Types xmlns="http://schemas.openxmlformats.org/package/2006/content-types">
  <Default Extension="jpeg" ContentType="image/jpeg"/>
  <Default Extension="png" ContentType="image/png"/>
  <Default Extension="wma" ContentType="audio/x-ms-wma"/>
  <Default Extension="rels" ContentType="application/vnd.openxmlformats-package.relationships+xml"/>
  <Default Extension="xml" ContentType="application/xml"/>
  <Override PartName="/docProps/app.xml" ContentType="application/vnd.openxmlformats-officedocument.extended-properties+xml"/>
  <Override PartName="/docProps/core.xml" ContentType="application/vnd.openxmlformats-package.core-properties+xml"/>
  <Override PartName="/docProps/custom.xml" ContentType="application/vnd.openxmlformats-officedocument.custom-properties+xml"/>
  <Override PartName="/ppt/notesMasters/notesMaster1.xml" ContentType="application/vnd.openxmlformats-officedocument.presentationml.notesMaster+xml"/>
  <Override PartName="/ppt/notesSlides/notesSlide1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20.xml" ContentType="application/vnd.openxmlformats-officedocument.presentationml.notesSlide+xml"/>
  <Override PartName="/ppt/notesSlides/notesSlide21.xml" ContentType="application/vnd.openxmlformats-officedocument.presentationml.notesSlide+xml"/>
  <Override PartName="/ppt/notesSlides/notesSlide22.xml" ContentType="application/vnd.openxmlformats-officedocument.presentationml.notesSlide+xml"/>
  <Override PartName="/ppt/notesSlides/notesSlide23.xml" ContentType="application/vnd.openxmlformats-officedocument.presentationml.notesSlide+xml"/>
  <Override PartName="/ppt/notesSlides/notesSlide24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presProps.xml" ContentType="application/vnd.openxmlformats-officedocument.presentationml.presProps+xml"/>
  <Override PartName="/ppt/presentation.xml" ContentType="application/vnd.openxmlformats-officedocument.presentationml.presentation.main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tableStyles.xml" ContentType="application/vnd.openxmlformats-officedocument.presentationml.tableStyles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</Types>
</file>

<file path=_rels/.rels><?xml version="1.0" encoding="UTF-8" standalone="yes"?>
<Relationships xmlns="http://schemas.openxmlformats.org/package/2006/relationships"><Relationship Id="rId1" Type="http://schemas.openxmlformats.org/officeDocument/2006/relationships/officeDocument" Target="ppt/presentation.xml"/><Relationship Id="rId4" Type="http://schemas.openxmlformats.org/package/2006/relationships/metadata/thumbnail" Target="docProps/thumbnail.jpeg"/><Relationship Id="rId3" Type="http://schemas.openxmlformats.org/package/2006/relationships/metadata/core-properties" Target="docProps/core.xml"/><Relationship Id="rId2" Type="http://schemas.openxmlformats.org/officeDocument/2006/relationships/extended-properties" Target="docProps/app.xml"/><Relationship Id="rId5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</p:sldMasterIdLst>
  <p:notesMasterIdLst>
    <p:notesMasterId r:id="rId4"/>
  </p:notesMasterIdLst>
  <p:sldIdLst>
    <p:sldId id="286" r:id="rId3"/>
    <p:sldId id="325" r:id="rId5"/>
    <p:sldId id="279" r:id="rId6"/>
    <p:sldId id="280" r:id="rId7"/>
    <p:sldId id="264" r:id="rId8"/>
    <p:sldId id="326" r:id="rId9"/>
    <p:sldId id="260" r:id="rId10"/>
    <p:sldId id="285" r:id="rId11"/>
    <p:sldId id="267" r:id="rId12"/>
    <p:sldId id="356" r:id="rId13"/>
    <p:sldId id="357" r:id="rId14"/>
    <p:sldId id="358" r:id="rId15"/>
    <p:sldId id="270" r:id="rId16"/>
    <p:sldId id="284" r:id="rId17"/>
    <p:sldId id="315" r:id="rId18"/>
    <p:sldId id="317" r:id="rId19"/>
    <p:sldId id="318" r:id="rId20"/>
    <p:sldId id="316" r:id="rId21"/>
    <p:sldId id="319" r:id="rId22"/>
    <p:sldId id="321" r:id="rId23"/>
    <p:sldId id="350" r:id="rId24"/>
    <p:sldId id="323" r:id="rId25"/>
    <p:sldId id="375" r:id="rId26"/>
    <p:sldId id="373" r:id="rId27"/>
    <p:sldId id="374" r:id="rId28"/>
    <p:sldId id="347" r:id="rId29"/>
    <p:sldId id="345" r:id="rId30"/>
    <p:sldId id="282" r:id="rId31"/>
  </p:sldIdLst>
  <p:sldSz cx="12192000" cy="6858000"/>
  <p:notesSz cx="6858000" cy="9144000"/>
  <p:custDataLst>
    <p:tags r:id="rId35"/>
  </p:custDataLst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675950"/>
    <a:srgbClr val="FF940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20219" autoAdjust="0"/>
    <p:restoredTop sz="94660"/>
  </p:normalViewPr>
  <p:slideViewPr>
    <p:cSldViewPr snapToGrid="0">
      <p:cViewPr varScale="1">
        <p:scale>
          <a:sx n="104" d="100"/>
          <a:sy n="104" d="100"/>
        </p:scale>
        <p:origin x="552" y="7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66" d="100"/>
        <a:sy n="66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6.xml"/><Relationship Id="rId8" Type="http://schemas.openxmlformats.org/officeDocument/2006/relationships/slide" Target="slides/slide5.xml"/><Relationship Id="rId7" Type="http://schemas.openxmlformats.org/officeDocument/2006/relationships/slide" Target="slides/slide4.xml"/><Relationship Id="rId6" Type="http://schemas.openxmlformats.org/officeDocument/2006/relationships/slide" Target="slides/slide3.xml"/><Relationship Id="rId5" Type="http://schemas.openxmlformats.org/officeDocument/2006/relationships/slide" Target="slides/slide2.xml"/><Relationship Id="rId4" Type="http://schemas.openxmlformats.org/officeDocument/2006/relationships/notesMaster" Target="notesMasters/notesMaster1.xml"/><Relationship Id="rId35" Type="http://schemas.openxmlformats.org/officeDocument/2006/relationships/tags" Target="tags/tag8.xml"/><Relationship Id="rId34" Type="http://schemas.openxmlformats.org/officeDocument/2006/relationships/tableStyles" Target="tableStyles.xml"/><Relationship Id="rId33" Type="http://schemas.openxmlformats.org/officeDocument/2006/relationships/viewProps" Target="viewProps.xml"/><Relationship Id="rId32" Type="http://schemas.openxmlformats.org/officeDocument/2006/relationships/presProps" Target="presProps.xml"/><Relationship Id="rId31" Type="http://schemas.openxmlformats.org/officeDocument/2006/relationships/slide" Target="slides/slide28.xml"/><Relationship Id="rId30" Type="http://schemas.openxmlformats.org/officeDocument/2006/relationships/slide" Target="slides/slide27.xml"/><Relationship Id="rId3" Type="http://schemas.openxmlformats.org/officeDocument/2006/relationships/slide" Target="slides/slide1.xml"/><Relationship Id="rId29" Type="http://schemas.openxmlformats.org/officeDocument/2006/relationships/slide" Target="slides/slide26.xml"/><Relationship Id="rId28" Type="http://schemas.openxmlformats.org/officeDocument/2006/relationships/slide" Target="slides/slide25.xml"/><Relationship Id="rId27" Type="http://schemas.openxmlformats.org/officeDocument/2006/relationships/slide" Target="slides/slide24.xml"/><Relationship Id="rId26" Type="http://schemas.openxmlformats.org/officeDocument/2006/relationships/slide" Target="slides/slide23.xml"/><Relationship Id="rId25" Type="http://schemas.openxmlformats.org/officeDocument/2006/relationships/slide" Target="slides/slide22.xml"/><Relationship Id="rId24" Type="http://schemas.openxmlformats.org/officeDocument/2006/relationships/slide" Target="slides/slide21.xml"/><Relationship Id="rId23" Type="http://schemas.openxmlformats.org/officeDocument/2006/relationships/slide" Target="slides/slide20.xml"/><Relationship Id="rId22" Type="http://schemas.openxmlformats.org/officeDocument/2006/relationships/slide" Target="slides/slide19.xml"/><Relationship Id="rId21" Type="http://schemas.openxmlformats.org/officeDocument/2006/relationships/slide" Target="slides/slide18.xml"/><Relationship Id="rId20" Type="http://schemas.openxmlformats.org/officeDocument/2006/relationships/slide" Target="slides/slide17.xml"/><Relationship Id="rId2" Type="http://schemas.openxmlformats.org/officeDocument/2006/relationships/theme" Target="theme/theme1.xml"/><Relationship Id="rId19" Type="http://schemas.openxmlformats.org/officeDocument/2006/relationships/slide" Target="slides/slide16.xml"/><Relationship Id="rId18" Type="http://schemas.openxmlformats.org/officeDocument/2006/relationships/slide" Target="slides/slide15.xml"/><Relationship Id="rId17" Type="http://schemas.openxmlformats.org/officeDocument/2006/relationships/slide" Target="slides/slide14.xml"/><Relationship Id="rId16" Type="http://schemas.openxmlformats.org/officeDocument/2006/relationships/slide" Target="slides/slide13.xml"/><Relationship Id="rId15" Type="http://schemas.openxmlformats.org/officeDocument/2006/relationships/slide" Target="slides/slide12.xml"/><Relationship Id="rId14" Type="http://schemas.openxmlformats.org/officeDocument/2006/relationships/slide" Target="slides/slide11.xml"/><Relationship Id="rId13" Type="http://schemas.openxmlformats.org/officeDocument/2006/relationships/slide" Target="slides/slide10.xml"/><Relationship Id="rId12" Type="http://schemas.openxmlformats.org/officeDocument/2006/relationships/slide" Target="slides/slide9.xml"/><Relationship Id="rId11" Type="http://schemas.openxmlformats.org/officeDocument/2006/relationships/slide" Target="slides/slide8.xml"/><Relationship Id="rId10" Type="http://schemas.openxmlformats.org/officeDocument/2006/relationships/slide" Target="slides/slide7.xml"/><Relationship Id="rId1" Type="http://schemas.openxmlformats.org/officeDocument/2006/relationships/slideMaster" Target="slideMasters/slideMaster1.xml"/></Relationships>
</file>

<file path=ppt/media/>
</file>

<file path=ppt/media/image1.jpeg>
</file>

<file path=ppt/media/image2.png>
</file>

<file path=ppt/media/image3.jpeg>
</file>

<file path=ppt/media/image4.jpeg>
</file>

<file path=ppt/media/image5.jpeg>
</file>

<file path=ppt/media/image6.jpeg>
</file>

<file path=ppt/media/media1.wma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D13BBE5-0BEA-4494-9BEF-C8C2F48C9E2D}" type="datetimeFigureOut">
              <a:rPr lang="zh-CN" altLang="en-US" smtClean="0"/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编辑母版文本样式</a:t>
            </a:r>
            <a:endParaRPr lang="zh-CN" altLang="en-US"/>
          </a:p>
          <a:p>
            <a:pPr lvl="1"/>
            <a:r>
              <a:rPr lang="zh-CN" altLang="en-US"/>
              <a:t>第二级</a:t>
            </a:r>
            <a:endParaRPr lang="zh-CN" altLang="en-US"/>
          </a:p>
          <a:p>
            <a:pPr lvl="2"/>
            <a:r>
              <a:rPr lang="zh-CN" altLang="en-US"/>
              <a:t>第三级</a:t>
            </a:r>
            <a:endParaRPr lang="zh-CN" altLang="en-US"/>
          </a:p>
          <a:p>
            <a:pPr lvl="3"/>
            <a:r>
              <a:rPr lang="zh-CN" altLang="en-US"/>
              <a:t>第四级</a:t>
            </a:r>
            <a:endParaRPr lang="zh-CN" altLang="en-US"/>
          </a:p>
          <a:p>
            <a:pPr lvl="4"/>
            <a:r>
              <a:rPr lang="zh-CN" altLang="en-US"/>
              <a:t>第五级</a:t>
            </a:r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4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5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6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7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8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9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0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2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3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3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4.xml"/></Relationships>
</file>

<file path=ppt/notesSlides/_rels/notesSlide21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5.xml"/></Relationships>
</file>

<file path=ppt/notesSlides/_rels/notesSlide22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6.xml"/></Relationships>
</file>

<file path=ppt/notesSlides/_rels/notesSlide2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7.xml"/></Relationships>
</file>

<file path=ppt/notesSlides/_rels/notesSlide2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28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4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5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6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7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8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9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notesMaster" Target="../notesMasters/notesMaster1.xml"/><Relationship Id="rId1" Type="http://schemas.openxmlformats.org/officeDocument/2006/relationships/slide" Target="../slides/slide13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2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F1CB8912-F0BA-4AD8-8415-DA1F26BCB09F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showMasterSp="0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_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</p:spPr>
        <p:txBody>
          <a:bodyPr/>
          <a:lstStyle/>
          <a:p>
            <a:r>
              <a:rPr lang="zh-CN" altLang="en-US" smtClean="0"/>
              <a:t>单击此处编辑母版标题样式</a:t>
            </a:r>
            <a:endParaRPr lang="zh-CN" altLang="en-US"/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838200" y="1825625"/>
            <a:ext cx="10515600" cy="4351338"/>
          </a:xfrm>
        </p:spPr>
        <p:txBody>
          <a:bodyPr/>
          <a:lstStyle/>
          <a:p>
            <a:pPr lvl="0"/>
            <a:r>
              <a:rPr lang="zh-CN" altLang="en-US" smtClean="0"/>
              <a:t>单击此处编辑母版文本样式</a:t>
            </a:r>
            <a:endParaRPr lang="zh-CN" altLang="en-US" smtClean="0"/>
          </a:p>
          <a:p>
            <a:pPr lvl="1"/>
            <a:r>
              <a:rPr lang="zh-CN" altLang="en-US" smtClean="0"/>
              <a:t>第二级</a:t>
            </a:r>
            <a:endParaRPr lang="zh-CN" altLang="en-US" smtClean="0"/>
          </a:p>
          <a:p>
            <a:pPr lvl="2"/>
            <a:r>
              <a:rPr lang="zh-CN" altLang="en-US" smtClean="0"/>
              <a:t>第三级</a:t>
            </a:r>
            <a:endParaRPr lang="zh-CN" altLang="en-US" smtClean="0"/>
          </a:p>
          <a:p>
            <a:pPr lvl="3"/>
            <a:r>
              <a:rPr lang="zh-CN" altLang="en-US" smtClean="0"/>
              <a:t>第四级</a:t>
            </a:r>
            <a:endParaRPr lang="zh-CN" altLang="en-US" smtClean="0"/>
          </a:p>
          <a:p>
            <a:pPr lvl="4"/>
            <a:r>
              <a:rPr lang="zh-CN" altLang="en-US" smtClean="0"/>
              <a:t>第五级</a:t>
            </a:r>
            <a:endParaRPr lang="zh-CN" altLang="en-US"/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</p:spPr>
        <p:txBody>
          <a:bodyPr/>
          <a:lstStyle/>
          <a:p>
            <a:fld id="{D997B5FA-0921-464F-AAE1-844C04324D75}" type="datetimeFigureOut">
              <a:rPr lang="zh-CN" altLang="en-US" smtClean="0"/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</p:spPr>
        <p:txBody>
          <a:bodyPr/>
          <a:lstStyle/>
          <a:p>
            <a:fld id="{565CE74E-AB26-4998-AD42-012C4C1AD076}" type="slidenum">
              <a:rPr lang="zh-CN" altLang="en-US" smtClean="0"/>
            </a:fld>
            <a:endParaRPr lang="zh-CN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7" Type="http://schemas.openxmlformats.org/officeDocument/2006/relationships/theme" Target="../theme/theme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Relationship Id="rId3" Type="http://schemas.openxmlformats.org/officeDocument/2006/relationships/slideLayout" Target="../slideLayouts/slideLayout3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文本框 1"/>
          <p:cNvSpPr txBox="1"/>
          <p:nvPr userDrawn="1"/>
        </p:nvSpPr>
        <p:spPr>
          <a:xfrm>
            <a:off x="4318000" y="2971800"/>
            <a:ext cx="3556000" cy="2298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感谢您下载包图网平台上提供的</a:t>
            </a:r>
            <a:r>
              <a:rPr lang="en-US" altLang="zh-CN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PPT</a:t>
            </a:r>
            <a:r>
              <a:rPr lang="zh-CN" altLang="en-US" sz="3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作品，为了您和包图网以及原创作者的利益，请勿复制、传播、销售，否则将承担法律责任！包图网将对作品进行维权，按照传播下载次数进行十倍的索取赔偿！</a:t>
            </a:r>
            <a:endParaRPr lang="zh-CN" altLang="en-US" sz="3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  <a:p>
            <a:r>
              <a:rPr lang="en-US" altLang="zh-CN" sz="600" dirty="0">
                <a:solidFill>
                  <a:schemeClr val="bg1">
                    <a:alpha val="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  <a:sym typeface="+mn-ea"/>
              </a:rPr>
              <a:t>ibaotu.com</a:t>
            </a:r>
            <a:endParaRPr lang="en-US" altLang="zh-CN" sz="600" dirty="0">
              <a:solidFill>
                <a:schemeClr val="bg1">
                  <a:alpha val="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  <a:sym typeface="+mn-ea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2.xml"/><Relationship Id="rId4" Type="http://schemas.openxmlformats.org/officeDocument/2006/relationships/image" Target="../media/image2.png"/><Relationship Id="rId3" Type="http://schemas.microsoft.com/office/2007/relationships/media" Target="../media/media1.wma"/><Relationship Id="rId2" Type="http://schemas.openxmlformats.org/officeDocument/2006/relationships/audio" Target="../media/media1.wma"/><Relationship Id="rId1" Type="http://schemas.openxmlformats.org/officeDocument/2006/relationships/image" Target="../media/image1.jpeg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6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0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2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3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4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3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5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4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6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5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7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6.xml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18.xml"/><Relationship Id="rId2" Type="http://schemas.openxmlformats.org/officeDocument/2006/relationships/slideLayout" Target="../slideLayouts/slideLayout2.xml"/><Relationship Id="rId1" Type="http://schemas.openxmlformats.org/officeDocument/2006/relationships/tags" Target="../tags/tag7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1.xml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2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3.xml"/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24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3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5.xml.rels><?xml version="1.0" encoding="UTF-8" standalone="yes"?>
<Relationships xmlns="http://schemas.openxmlformats.org/package/2006/relationships"><Relationship Id="rId4" Type="http://schemas.openxmlformats.org/officeDocument/2006/relationships/notesSlide" Target="../notesSlides/notesSlide4.xml"/><Relationship Id="rId3" Type="http://schemas.openxmlformats.org/officeDocument/2006/relationships/slideLayout" Target="../slideLayouts/slideLayout2.xml"/><Relationship Id="rId2" Type="http://schemas.openxmlformats.org/officeDocument/2006/relationships/image" Target="../media/image4.jpeg"/><Relationship Id="rId1" Type="http://schemas.openxmlformats.org/officeDocument/2006/relationships/image" Target="../media/image3.jpe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5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6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7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1.jpe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notesSlide" Target="../notesSlides/notesSlide8.xml"/><Relationship Id="rId2" Type="http://schemas.openxmlformats.org/officeDocument/2006/relationships/slideLayout" Target="../slideLayouts/slideLayout2.xml"/><Relationship Id="rId1" Type="http://schemas.openxmlformats.org/officeDocument/2006/relationships/image" Target="../media/image6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菱形 20"/>
          <p:cNvSpPr/>
          <p:nvPr/>
        </p:nvSpPr>
        <p:spPr>
          <a:xfrm>
            <a:off x="2870200" y="203200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 dpi="0" rotWithShape="1">
            <a:blip r:embed="rId1"/>
            <a:srcRect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22357" y="4025900"/>
            <a:ext cx="7547286" cy="65214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zh-CN" altLang="en-US" sz="3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学校拼车系统的设计分析</a:t>
            </a:r>
            <a:endParaRPr lang="zh-CN" altLang="en-US" sz="3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/>
        </p:nvSpPr>
        <p:spPr>
          <a:xfrm>
            <a:off x="3486150" y="1683607"/>
            <a:ext cx="5219700" cy="2000250"/>
          </a:xfrm>
          <a:custGeom>
            <a:avLst/>
            <a:gdLst>
              <a:gd name="connsiteX0" fmla="*/ 0 w 5219700"/>
              <a:gd name="connsiteY0" fmla="*/ 0 h 2000250"/>
              <a:gd name="connsiteX1" fmla="*/ 5219700 w 5219700"/>
              <a:gd name="connsiteY1" fmla="*/ 0 h 2000250"/>
              <a:gd name="connsiteX2" fmla="*/ 5219700 w 5219700"/>
              <a:gd name="connsiteY2" fmla="*/ 2000250 h 2000250"/>
              <a:gd name="connsiteX3" fmla="*/ 5153930 w 5219700"/>
              <a:gd name="connsiteY3" fmla="*/ 2000250 h 2000250"/>
              <a:gd name="connsiteX4" fmla="*/ 5153930 w 5219700"/>
              <a:gd name="connsiteY4" fmla="*/ 65770 h 2000250"/>
              <a:gd name="connsiteX5" fmla="*/ 65770 w 5219700"/>
              <a:gd name="connsiteY5" fmla="*/ 65770 h 2000250"/>
              <a:gd name="connsiteX6" fmla="*/ 65770 w 5219700"/>
              <a:gd name="connsiteY6" fmla="*/ 2000250 h 2000250"/>
              <a:gd name="connsiteX7" fmla="*/ 0 w 5219700"/>
              <a:gd name="connsiteY7" fmla="*/ 2000250 h 2000250"/>
              <a:gd name="connsiteX8" fmla="*/ 0 w 5219700"/>
              <a:gd name="connsiteY8" fmla="*/ 0 h 20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19700" h="2000250">
                <a:moveTo>
                  <a:pt x="0" y="0"/>
                </a:moveTo>
                <a:lnTo>
                  <a:pt x="5219700" y="0"/>
                </a:lnTo>
                <a:lnTo>
                  <a:pt x="5219700" y="2000250"/>
                </a:lnTo>
                <a:lnTo>
                  <a:pt x="5153930" y="2000250"/>
                </a:lnTo>
                <a:lnTo>
                  <a:pt x="5153930" y="65770"/>
                </a:lnTo>
                <a:lnTo>
                  <a:pt x="65770" y="65770"/>
                </a:lnTo>
                <a:lnTo>
                  <a:pt x="65770" y="2000250"/>
                </a:lnTo>
                <a:lnTo>
                  <a:pt x="0" y="20002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3486150" y="3677226"/>
            <a:ext cx="5219700" cy="1339275"/>
          </a:xfrm>
          <a:custGeom>
            <a:avLst/>
            <a:gdLst>
              <a:gd name="connsiteX0" fmla="*/ 0 w 5219700"/>
              <a:gd name="connsiteY0" fmla="*/ 900843 h 1339275"/>
              <a:gd name="connsiteX1" fmla="*/ 65770 w 5219700"/>
              <a:gd name="connsiteY1" fmla="*/ 900843 h 1339275"/>
              <a:gd name="connsiteX2" fmla="*/ 65770 w 5219700"/>
              <a:gd name="connsiteY2" fmla="*/ 1273505 h 1339275"/>
              <a:gd name="connsiteX3" fmla="*/ 5153930 w 5219700"/>
              <a:gd name="connsiteY3" fmla="*/ 1273505 h 1339275"/>
              <a:gd name="connsiteX4" fmla="*/ 5153930 w 5219700"/>
              <a:gd name="connsiteY4" fmla="*/ 900843 h 1339275"/>
              <a:gd name="connsiteX5" fmla="*/ 5219700 w 5219700"/>
              <a:gd name="connsiteY5" fmla="*/ 900843 h 1339275"/>
              <a:gd name="connsiteX6" fmla="*/ 5219700 w 5219700"/>
              <a:gd name="connsiteY6" fmla="*/ 1339275 h 1339275"/>
              <a:gd name="connsiteX7" fmla="*/ 0 w 5219700"/>
              <a:gd name="connsiteY7" fmla="*/ 1339275 h 1339275"/>
              <a:gd name="connsiteX8" fmla="*/ 5153930 w 5219700"/>
              <a:gd name="connsiteY8" fmla="*/ 0 h 1339275"/>
              <a:gd name="connsiteX9" fmla="*/ 5219700 w 5219700"/>
              <a:gd name="connsiteY9" fmla="*/ 0 h 1339275"/>
              <a:gd name="connsiteX10" fmla="*/ 5219700 w 5219700"/>
              <a:gd name="connsiteY10" fmla="*/ 335974 h 1339275"/>
              <a:gd name="connsiteX11" fmla="*/ 5153930 w 5219700"/>
              <a:gd name="connsiteY11" fmla="*/ 335974 h 1339275"/>
              <a:gd name="connsiteX12" fmla="*/ 0 w 5219700"/>
              <a:gd name="connsiteY12" fmla="*/ 0 h 1339275"/>
              <a:gd name="connsiteX13" fmla="*/ 65770 w 5219700"/>
              <a:gd name="connsiteY13" fmla="*/ 0 h 1339275"/>
              <a:gd name="connsiteX14" fmla="*/ 65770 w 5219700"/>
              <a:gd name="connsiteY14" fmla="*/ 335974 h 1339275"/>
              <a:gd name="connsiteX15" fmla="*/ 0 w 5219700"/>
              <a:gd name="connsiteY15" fmla="*/ 335974 h 133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219700" h="1339275">
                <a:moveTo>
                  <a:pt x="0" y="900843"/>
                </a:moveTo>
                <a:lnTo>
                  <a:pt x="65770" y="900843"/>
                </a:lnTo>
                <a:lnTo>
                  <a:pt x="65770" y="1273505"/>
                </a:lnTo>
                <a:lnTo>
                  <a:pt x="5153930" y="1273505"/>
                </a:lnTo>
                <a:lnTo>
                  <a:pt x="5153930" y="900843"/>
                </a:lnTo>
                <a:lnTo>
                  <a:pt x="5219700" y="900843"/>
                </a:lnTo>
                <a:lnTo>
                  <a:pt x="5219700" y="1339275"/>
                </a:lnTo>
                <a:lnTo>
                  <a:pt x="0" y="1339275"/>
                </a:lnTo>
                <a:close/>
                <a:moveTo>
                  <a:pt x="5153930" y="0"/>
                </a:moveTo>
                <a:lnTo>
                  <a:pt x="5219700" y="0"/>
                </a:lnTo>
                <a:lnTo>
                  <a:pt x="5219700" y="335974"/>
                </a:lnTo>
                <a:lnTo>
                  <a:pt x="5153930" y="335974"/>
                </a:lnTo>
                <a:close/>
                <a:moveTo>
                  <a:pt x="0" y="0"/>
                </a:moveTo>
                <a:lnTo>
                  <a:pt x="65770" y="0"/>
                </a:lnTo>
                <a:lnTo>
                  <a:pt x="65770" y="335974"/>
                </a:lnTo>
                <a:lnTo>
                  <a:pt x="0" y="3359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20816" y="2480611"/>
            <a:ext cx="4346884" cy="212280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lstStyle/>
          <a:p>
            <a:pPr algn="dist"/>
            <a:r>
              <a:rPr lang="en-US" altLang="zh-CN" sz="66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  <a:sym typeface="+mn-ea"/>
              </a:rPr>
              <a:t>eCar</a:t>
            </a:r>
            <a:endParaRPr lang="en-US" altLang="zh-CN" sz="66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pPr algn="dist"/>
            <a:endParaRPr lang="en-US" altLang="zh-CN" sz="6600" b="1" dirty="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20816" y="1893157"/>
            <a:ext cx="434688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BUSINESS</a:t>
            </a:r>
            <a:endParaRPr lang="zh-CN" altLang="en-US" sz="3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圆角矩形 1"/>
          <p:cNvSpPr/>
          <p:nvPr/>
        </p:nvSpPr>
        <p:spPr>
          <a:xfrm>
            <a:off x="10617200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"/>
          <p:cNvSpPr/>
          <p:nvPr/>
        </p:nvSpPr>
        <p:spPr>
          <a:xfrm>
            <a:off x="10708482" y="6326443"/>
            <a:ext cx="136314" cy="131040"/>
          </a:xfrm>
          <a:custGeom>
            <a:avLst/>
            <a:gdLst>
              <a:gd name="connsiteX0" fmla="*/ 241391 w 516922"/>
              <a:gd name="connsiteY0" fmla="*/ 466920 h 496921"/>
              <a:gd name="connsiteX1" fmla="*/ 374792 w 516922"/>
              <a:gd name="connsiteY1" fmla="*/ 466920 h 496921"/>
              <a:gd name="connsiteX2" fmla="*/ 394157 w 516922"/>
              <a:gd name="connsiteY2" fmla="*/ 492438 h 496921"/>
              <a:gd name="connsiteX3" fmla="*/ 241391 w 516922"/>
              <a:gd name="connsiteY3" fmla="*/ 492438 h 496921"/>
              <a:gd name="connsiteX4" fmla="*/ 45175 w 516922"/>
              <a:gd name="connsiteY4" fmla="*/ 266910 h 496921"/>
              <a:gd name="connsiteX5" fmla="*/ 178975 w 516922"/>
              <a:gd name="connsiteY5" fmla="*/ 266910 h 496921"/>
              <a:gd name="connsiteX6" fmla="*/ 178975 w 516922"/>
              <a:gd name="connsiteY6" fmla="*/ 312085 h 496921"/>
              <a:gd name="connsiteX7" fmla="*/ 45175 w 516922"/>
              <a:gd name="connsiteY7" fmla="*/ 312085 h 496921"/>
              <a:gd name="connsiteX8" fmla="*/ 45175 w 516922"/>
              <a:gd name="connsiteY8" fmla="*/ 167939 h 496921"/>
              <a:gd name="connsiteX9" fmla="*/ 178975 w 516922"/>
              <a:gd name="connsiteY9" fmla="*/ 167939 h 496921"/>
              <a:gd name="connsiteX10" fmla="*/ 178975 w 516922"/>
              <a:gd name="connsiteY10" fmla="*/ 213114 h 496921"/>
              <a:gd name="connsiteX11" fmla="*/ 45175 w 516922"/>
              <a:gd name="connsiteY11" fmla="*/ 213114 h 496921"/>
              <a:gd name="connsiteX12" fmla="*/ 254150 w 516922"/>
              <a:gd name="connsiteY12" fmla="*/ 92418 h 496921"/>
              <a:gd name="connsiteX13" fmla="*/ 497537 w 516922"/>
              <a:gd name="connsiteY13" fmla="*/ 92418 h 496921"/>
              <a:gd name="connsiteX14" fmla="*/ 516922 w 516922"/>
              <a:gd name="connsiteY14" fmla="*/ 111788 h 496921"/>
              <a:gd name="connsiteX15" fmla="*/ 516922 w 516922"/>
              <a:gd name="connsiteY15" fmla="*/ 402340 h 496921"/>
              <a:gd name="connsiteX16" fmla="*/ 497537 w 516922"/>
              <a:gd name="connsiteY16" fmla="*/ 421710 h 496921"/>
              <a:gd name="connsiteX17" fmla="*/ 359690 w 516922"/>
              <a:gd name="connsiteY17" fmla="*/ 421710 h 496921"/>
              <a:gd name="connsiteX18" fmla="*/ 359690 w 516922"/>
              <a:gd name="connsiteY18" fmla="*/ 458298 h 496921"/>
              <a:gd name="connsiteX19" fmla="*/ 254150 w 516922"/>
              <a:gd name="connsiteY19" fmla="*/ 458298 h 496921"/>
              <a:gd name="connsiteX20" fmla="*/ 254150 w 516922"/>
              <a:gd name="connsiteY20" fmla="*/ 382970 h 496921"/>
              <a:gd name="connsiteX21" fmla="*/ 478152 w 516922"/>
              <a:gd name="connsiteY21" fmla="*/ 382970 h 496921"/>
              <a:gd name="connsiteX22" fmla="*/ 478152 w 516922"/>
              <a:gd name="connsiteY22" fmla="*/ 131158 h 496921"/>
              <a:gd name="connsiteX23" fmla="*/ 254150 w 516922"/>
              <a:gd name="connsiteY23" fmla="*/ 131158 h 496921"/>
              <a:gd name="connsiteX24" fmla="*/ 45175 w 516922"/>
              <a:gd name="connsiteY24" fmla="*/ 75176 h 496921"/>
              <a:gd name="connsiteX25" fmla="*/ 178975 w 516922"/>
              <a:gd name="connsiteY25" fmla="*/ 75176 h 496921"/>
              <a:gd name="connsiteX26" fmla="*/ 178975 w 516922"/>
              <a:gd name="connsiteY26" fmla="*/ 120351 h 496921"/>
              <a:gd name="connsiteX27" fmla="*/ 45175 w 516922"/>
              <a:gd name="connsiteY27" fmla="*/ 120351 h 496921"/>
              <a:gd name="connsiteX28" fmla="*/ 28019 w 516922"/>
              <a:gd name="connsiteY28" fmla="*/ 27965 h 496921"/>
              <a:gd name="connsiteX29" fmla="*/ 28019 w 516922"/>
              <a:gd name="connsiteY29" fmla="*/ 466805 h 496921"/>
              <a:gd name="connsiteX30" fmla="*/ 196130 w 516922"/>
              <a:gd name="connsiteY30" fmla="*/ 466805 h 496921"/>
              <a:gd name="connsiteX31" fmla="*/ 196130 w 516922"/>
              <a:gd name="connsiteY31" fmla="*/ 27965 h 496921"/>
              <a:gd name="connsiteX32" fmla="*/ 28019 w 516922"/>
              <a:gd name="connsiteY32" fmla="*/ 0 h 496921"/>
              <a:gd name="connsiteX33" fmla="*/ 196130 w 516922"/>
              <a:gd name="connsiteY33" fmla="*/ 0 h 496921"/>
              <a:gd name="connsiteX34" fmla="*/ 224149 w 516922"/>
              <a:gd name="connsiteY34" fmla="*/ 27965 h 496921"/>
              <a:gd name="connsiteX35" fmla="*/ 224149 w 516922"/>
              <a:gd name="connsiteY35" fmla="*/ 466805 h 496921"/>
              <a:gd name="connsiteX36" fmla="*/ 196130 w 516922"/>
              <a:gd name="connsiteY36" fmla="*/ 496921 h 496921"/>
              <a:gd name="connsiteX37" fmla="*/ 28019 w 516922"/>
              <a:gd name="connsiteY37" fmla="*/ 496921 h 496921"/>
              <a:gd name="connsiteX38" fmla="*/ 0 w 516922"/>
              <a:gd name="connsiteY38" fmla="*/ 466805 h 496921"/>
              <a:gd name="connsiteX39" fmla="*/ 0 w 516922"/>
              <a:gd name="connsiteY39" fmla="*/ 27965 h 496921"/>
              <a:gd name="connsiteX40" fmla="*/ 28019 w 516922"/>
              <a:gd name="connsiteY40" fmla="*/ 0 h 496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516922" h="496921">
                <a:moveTo>
                  <a:pt x="241391" y="466920"/>
                </a:moveTo>
                <a:lnTo>
                  <a:pt x="374792" y="466920"/>
                </a:lnTo>
                <a:lnTo>
                  <a:pt x="394157" y="492438"/>
                </a:lnTo>
                <a:lnTo>
                  <a:pt x="241391" y="492438"/>
                </a:lnTo>
                <a:close/>
                <a:moveTo>
                  <a:pt x="45175" y="266910"/>
                </a:moveTo>
                <a:lnTo>
                  <a:pt x="178975" y="266910"/>
                </a:lnTo>
                <a:lnTo>
                  <a:pt x="178975" y="312085"/>
                </a:lnTo>
                <a:lnTo>
                  <a:pt x="45175" y="312085"/>
                </a:lnTo>
                <a:close/>
                <a:moveTo>
                  <a:pt x="45175" y="167939"/>
                </a:moveTo>
                <a:lnTo>
                  <a:pt x="178975" y="167939"/>
                </a:lnTo>
                <a:lnTo>
                  <a:pt x="178975" y="213114"/>
                </a:lnTo>
                <a:lnTo>
                  <a:pt x="45175" y="213114"/>
                </a:lnTo>
                <a:close/>
                <a:moveTo>
                  <a:pt x="254150" y="92418"/>
                </a:moveTo>
                <a:lnTo>
                  <a:pt x="497537" y="92418"/>
                </a:lnTo>
                <a:cubicBezTo>
                  <a:pt x="508307" y="92418"/>
                  <a:pt x="516922" y="101027"/>
                  <a:pt x="516922" y="111788"/>
                </a:cubicBezTo>
                <a:lnTo>
                  <a:pt x="516922" y="402340"/>
                </a:lnTo>
                <a:cubicBezTo>
                  <a:pt x="516922" y="413101"/>
                  <a:pt x="508307" y="421710"/>
                  <a:pt x="497537" y="421710"/>
                </a:cubicBezTo>
                <a:lnTo>
                  <a:pt x="359690" y="421710"/>
                </a:lnTo>
                <a:lnTo>
                  <a:pt x="359690" y="458298"/>
                </a:lnTo>
                <a:lnTo>
                  <a:pt x="254150" y="458298"/>
                </a:lnTo>
                <a:lnTo>
                  <a:pt x="254150" y="382970"/>
                </a:lnTo>
                <a:lnTo>
                  <a:pt x="478152" y="382970"/>
                </a:lnTo>
                <a:lnTo>
                  <a:pt x="478152" y="131158"/>
                </a:lnTo>
                <a:lnTo>
                  <a:pt x="254150" y="131158"/>
                </a:lnTo>
                <a:close/>
                <a:moveTo>
                  <a:pt x="45175" y="75176"/>
                </a:moveTo>
                <a:lnTo>
                  <a:pt x="178975" y="75176"/>
                </a:lnTo>
                <a:lnTo>
                  <a:pt x="178975" y="120351"/>
                </a:lnTo>
                <a:lnTo>
                  <a:pt x="45175" y="120351"/>
                </a:lnTo>
                <a:close/>
                <a:moveTo>
                  <a:pt x="28019" y="27965"/>
                </a:moveTo>
                <a:lnTo>
                  <a:pt x="28019" y="466805"/>
                </a:lnTo>
                <a:lnTo>
                  <a:pt x="196130" y="466805"/>
                </a:lnTo>
                <a:lnTo>
                  <a:pt x="196130" y="27965"/>
                </a:lnTo>
                <a:close/>
                <a:moveTo>
                  <a:pt x="28019" y="0"/>
                </a:moveTo>
                <a:lnTo>
                  <a:pt x="196130" y="0"/>
                </a:lnTo>
                <a:cubicBezTo>
                  <a:pt x="211217" y="0"/>
                  <a:pt x="224149" y="12907"/>
                  <a:pt x="224149" y="27965"/>
                </a:cubicBezTo>
                <a:lnTo>
                  <a:pt x="224149" y="466805"/>
                </a:lnTo>
                <a:cubicBezTo>
                  <a:pt x="224149" y="484014"/>
                  <a:pt x="211217" y="496921"/>
                  <a:pt x="196130" y="496921"/>
                </a:cubicBezTo>
                <a:lnTo>
                  <a:pt x="28019" y="496921"/>
                </a:lnTo>
                <a:cubicBezTo>
                  <a:pt x="12932" y="496921"/>
                  <a:pt x="0" y="484014"/>
                  <a:pt x="0" y="466805"/>
                </a:cubicBezTo>
                <a:lnTo>
                  <a:pt x="0" y="27965"/>
                </a:lnTo>
                <a:cubicBezTo>
                  <a:pt x="0" y="12907"/>
                  <a:pt x="12932" y="0"/>
                  <a:pt x="28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4" name="圆角矩形 11"/>
          <p:cNvSpPr/>
          <p:nvPr/>
        </p:nvSpPr>
        <p:spPr>
          <a:xfrm>
            <a:off x="11015238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12"/>
          <p:cNvSpPr/>
          <p:nvPr/>
        </p:nvSpPr>
        <p:spPr>
          <a:xfrm>
            <a:off x="11106520" y="6328162"/>
            <a:ext cx="136314" cy="127602"/>
          </a:xfrm>
          <a:custGeom>
            <a:avLst/>
            <a:gdLst>
              <a:gd name="connsiteX0" fmla="*/ 243883 w 600653"/>
              <a:gd name="connsiteY0" fmla="*/ 476473 h 562265"/>
              <a:gd name="connsiteX1" fmla="*/ 243883 w 600653"/>
              <a:gd name="connsiteY1" fmla="*/ 521100 h 562265"/>
              <a:gd name="connsiteX2" fmla="*/ 356770 w 600653"/>
              <a:gd name="connsiteY2" fmla="*/ 521100 h 562265"/>
              <a:gd name="connsiteX3" fmla="*/ 356770 w 600653"/>
              <a:gd name="connsiteY3" fmla="*/ 476473 h 562265"/>
              <a:gd name="connsiteX4" fmla="*/ 38528 w 600653"/>
              <a:gd name="connsiteY4" fmla="*/ 381063 h 562265"/>
              <a:gd name="connsiteX5" fmla="*/ 38528 w 600653"/>
              <a:gd name="connsiteY5" fmla="*/ 418766 h 562265"/>
              <a:gd name="connsiteX6" fmla="*/ 57792 w 600653"/>
              <a:gd name="connsiteY6" fmla="*/ 438001 h 562265"/>
              <a:gd name="connsiteX7" fmla="*/ 542861 w 600653"/>
              <a:gd name="connsiteY7" fmla="*/ 438001 h 562265"/>
              <a:gd name="connsiteX8" fmla="*/ 562125 w 600653"/>
              <a:gd name="connsiteY8" fmla="*/ 418766 h 562265"/>
              <a:gd name="connsiteX9" fmla="*/ 562125 w 600653"/>
              <a:gd name="connsiteY9" fmla="*/ 381063 h 562265"/>
              <a:gd name="connsiteX10" fmla="*/ 300326 w 600653"/>
              <a:gd name="connsiteY10" fmla="*/ 210426 h 562265"/>
              <a:gd name="connsiteX11" fmla="*/ 315710 w 600653"/>
              <a:gd name="connsiteY11" fmla="*/ 225826 h 562265"/>
              <a:gd name="connsiteX12" fmla="*/ 315710 w 600653"/>
              <a:gd name="connsiteY12" fmla="*/ 251620 h 562265"/>
              <a:gd name="connsiteX13" fmla="*/ 300326 w 600653"/>
              <a:gd name="connsiteY13" fmla="*/ 267019 h 562265"/>
              <a:gd name="connsiteX14" fmla="*/ 284943 w 600653"/>
              <a:gd name="connsiteY14" fmla="*/ 251620 h 562265"/>
              <a:gd name="connsiteX15" fmla="*/ 284943 w 600653"/>
              <a:gd name="connsiteY15" fmla="*/ 225826 h 562265"/>
              <a:gd name="connsiteX16" fmla="*/ 300326 w 600653"/>
              <a:gd name="connsiteY16" fmla="*/ 210426 h 562265"/>
              <a:gd name="connsiteX17" fmla="*/ 253291 w 600653"/>
              <a:gd name="connsiteY17" fmla="*/ 184466 h 562265"/>
              <a:gd name="connsiteX18" fmla="*/ 243081 w 600653"/>
              <a:gd name="connsiteY18" fmla="*/ 194851 h 562265"/>
              <a:gd name="connsiteX19" fmla="*/ 243081 w 600653"/>
              <a:gd name="connsiteY19" fmla="*/ 281397 h 562265"/>
              <a:gd name="connsiteX20" fmla="*/ 253291 w 600653"/>
              <a:gd name="connsiteY20" fmla="*/ 291782 h 562265"/>
              <a:gd name="connsiteX21" fmla="*/ 347292 w 600653"/>
              <a:gd name="connsiteY21" fmla="*/ 291782 h 562265"/>
              <a:gd name="connsiteX22" fmla="*/ 357502 w 600653"/>
              <a:gd name="connsiteY22" fmla="*/ 281397 h 562265"/>
              <a:gd name="connsiteX23" fmla="*/ 357502 w 600653"/>
              <a:gd name="connsiteY23" fmla="*/ 194851 h 562265"/>
              <a:gd name="connsiteX24" fmla="*/ 347292 w 600653"/>
              <a:gd name="connsiteY24" fmla="*/ 184466 h 562265"/>
              <a:gd name="connsiteX25" fmla="*/ 300292 w 600653"/>
              <a:gd name="connsiteY25" fmla="*/ 100420 h 562265"/>
              <a:gd name="connsiteX26" fmla="*/ 258299 w 600653"/>
              <a:gd name="connsiteY26" fmla="*/ 142347 h 562265"/>
              <a:gd name="connsiteX27" fmla="*/ 258299 w 600653"/>
              <a:gd name="connsiteY27" fmla="*/ 153694 h 562265"/>
              <a:gd name="connsiteX28" fmla="*/ 342477 w 600653"/>
              <a:gd name="connsiteY28" fmla="*/ 153694 h 562265"/>
              <a:gd name="connsiteX29" fmla="*/ 342477 w 600653"/>
              <a:gd name="connsiteY29" fmla="*/ 142347 h 562265"/>
              <a:gd name="connsiteX30" fmla="*/ 300292 w 600653"/>
              <a:gd name="connsiteY30" fmla="*/ 100420 h 562265"/>
              <a:gd name="connsiteX31" fmla="*/ 300292 w 600653"/>
              <a:gd name="connsiteY31" fmla="*/ 69648 h 562265"/>
              <a:gd name="connsiteX32" fmla="*/ 373297 w 600653"/>
              <a:gd name="connsiteY32" fmla="*/ 142347 h 562265"/>
              <a:gd name="connsiteX33" fmla="*/ 373297 w 600653"/>
              <a:gd name="connsiteY33" fmla="*/ 161964 h 562265"/>
              <a:gd name="connsiteX34" fmla="*/ 373104 w 600653"/>
              <a:gd name="connsiteY34" fmla="*/ 162925 h 562265"/>
              <a:gd name="connsiteX35" fmla="*/ 388322 w 600653"/>
              <a:gd name="connsiteY35" fmla="*/ 194851 h 562265"/>
              <a:gd name="connsiteX36" fmla="*/ 388322 w 600653"/>
              <a:gd name="connsiteY36" fmla="*/ 281397 h 562265"/>
              <a:gd name="connsiteX37" fmla="*/ 347292 w 600653"/>
              <a:gd name="connsiteY37" fmla="*/ 322554 h 562265"/>
              <a:gd name="connsiteX38" fmla="*/ 253291 w 600653"/>
              <a:gd name="connsiteY38" fmla="*/ 322554 h 562265"/>
              <a:gd name="connsiteX39" fmla="*/ 212261 w 600653"/>
              <a:gd name="connsiteY39" fmla="*/ 281397 h 562265"/>
              <a:gd name="connsiteX40" fmla="*/ 212261 w 600653"/>
              <a:gd name="connsiteY40" fmla="*/ 194851 h 562265"/>
              <a:gd name="connsiteX41" fmla="*/ 227479 w 600653"/>
              <a:gd name="connsiteY41" fmla="*/ 162925 h 562265"/>
              <a:gd name="connsiteX42" fmla="*/ 227479 w 600653"/>
              <a:gd name="connsiteY42" fmla="*/ 161964 h 562265"/>
              <a:gd name="connsiteX43" fmla="*/ 227479 w 600653"/>
              <a:gd name="connsiteY43" fmla="*/ 142347 h 562265"/>
              <a:gd name="connsiteX44" fmla="*/ 300292 w 600653"/>
              <a:gd name="connsiteY44" fmla="*/ 69648 h 562265"/>
              <a:gd name="connsiteX45" fmla="*/ 57792 w 600653"/>
              <a:gd name="connsiteY45" fmla="*/ 38472 h 562265"/>
              <a:gd name="connsiteX46" fmla="*/ 38528 w 600653"/>
              <a:gd name="connsiteY46" fmla="*/ 57708 h 562265"/>
              <a:gd name="connsiteX47" fmla="*/ 38528 w 600653"/>
              <a:gd name="connsiteY47" fmla="*/ 342591 h 562265"/>
              <a:gd name="connsiteX48" fmla="*/ 562125 w 600653"/>
              <a:gd name="connsiteY48" fmla="*/ 342591 h 562265"/>
              <a:gd name="connsiteX49" fmla="*/ 562125 w 600653"/>
              <a:gd name="connsiteY49" fmla="*/ 57708 h 562265"/>
              <a:gd name="connsiteX50" fmla="*/ 542861 w 600653"/>
              <a:gd name="connsiteY50" fmla="*/ 38472 h 562265"/>
              <a:gd name="connsiteX51" fmla="*/ 57792 w 600653"/>
              <a:gd name="connsiteY51" fmla="*/ 0 h 562265"/>
              <a:gd name="connsiteX52" fmla="*/ 542861 w 600653"/>
              <a:gd name="connsiteY52" fmla="*/ 0 h 562265"/>
              <a:gd name="connsiteX53" fmla="*/ 600653 w 600653"/>
              <a:gd name="connsiteY53" fmla="*/ 57708 h 562265"/>
              <a:gd name="connsiteX54" fmla="*/ 600653 w 600653"/>
              <a:gd name="connsiteY54" fmla="*/ 418766 h 562265"/>
              <a:gd name="connsiteX55" fmla="*/ 542861 w 600653"/>
              <a:gd name="connsiteY55" fmla="*/ 476473 h 562265"/>
              <a:gd name="connsiteX56" fmla="*/ 395298 w 600653"/>
              <a:gd name="connsiteY56" fmla="*/ 476473 h 562265"/>
              <a:gd name="connsiteX57" fmla="*/ 395298 w 600653"/>
              <a:gd name="connsiteY57" fmla="*/ 523793 h 562265"/>
              <a:gd name="connsiteX58" fmla="*/ 460411 w 600653"/>
              <a:gd name="connsiteY58" fmla="*/ 523793 h 562265"/>
              <a:gd name="connsiteX59" fmla="*/ 479675 w 600653"/>
              <a:gd name="connsiteY59" fmla="*/ 543029 h 562265"/>
              <a:gd name="connsiteX60" fmla="*/ 460411 w 600653"/>
              <a:gd name="connsiteY60" fmla="*/ 562265 h 562265"/>
              <a:gd name="connsiteX61" fmla="*/ 140435 w 600653"/>
              <a:gd name="connsiteY61" fmla="*/ 562265 h 562265"/>
              <a:gd name="connsiteX62" fmla="*/ 121171 w 600653"/>
              <a:gd name="connsiteY62" fmla="*/ 543029 h 562265"/>
              <a:gd name="connsiteX63" fmla="*/ 140435 w 600653"/>
              <a:gd name="connsiteY63" fmla="*/ 523793 h 562265"/>
              <a:gd name="connsiteX64" fmla="*/ 205355 w 600653"/>
              <a:gd name="connsiteY64" fmla="*/ 523793 h 562265"/>
              <a:gd name="connsiteX65" fmla="*/ 205355 w 600653"/>
              <a:gd name="connsiteY65" fmla="*/ 476473 h 562265"/>
              <a:gd name="connsiteX66" fmla="*/ 57792 w 600653"/>
              <a:gd name="connsiteY66" fmla="*/ 476473 h 562265"/>
              <a:gd name="connsiteX67" fmla="*/ 0 w 600653"/>
              <a:gd name="connsiteY67" fmla="*/ 418766 h 562265"/>
              <a:gd name="connsiteX68" fmla="*/ 0 w 600653"/>
              <a:gd name="connsiteY68" fmla="*/ 57708 h 562265"/>
              <a:gd name="connsiteX69" fmla="*/ 57792 w 600653"/>
              <a:gd name="connsiteY69" fmla="*/ 0 h 56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00653" h="562265">
                <a:moveTo>
                  <a:pt x="243883" y="476473"/>
                </a:moveTo>
                <a:lnTo>
                  <a:pt x="243883" y="521100"/>
                </a:lnTo>
                <a:lnTo>
                  <a:pt x="356770" y="521100"/>
                </a:lnTo>
                <a:lnTo>
                  <a:pt x="356770" y="476473"/>
                </a:lnTo>
                <a:close/>
                <a:moveTo>
                  <a:pt x="38528" y="381063"/>
                </a:moveTo>
                <a:lnTo>
                  <a:pt x="38528" y="418766"/>
                </a:lnTo>
                <a:cubicBezTo>
                  <a:pt x="38528" y="429345"/>
                  <a:pt x="47197" y="438001"/>
                  <a:pt x="57792" y="438001"/>
                </a:cubicBezTo>
                <a:lnTo>
                  <a:pt x="542861" y="438001"/>
                </a:lnTo>
                <a:cubicBezTo>
                  <a:pt x="553649" y="438001"/>
                  <a:pt x="562125" y="429345"/>
                  <a:pt x="562125" y="418766"/>
                </a:cubicBezTo>
                <a:lnTo>
                  <a:pt x="562125" y="381063"/>
                </a:lnTo>
                <a:close/>
                <a:moveTo>
                  <a:pt x="300326" y="210426"/>
                </a:moveTo>
                <a:cubicBezTo>
                  <a:pt x="308787" y="210426"/>
                  <a:pt x="315710" y="217356"/>
                  <a:pt x="315710" y="225826"/>
                </a:cubicBezTo>
                <a:lnTo>
                  <a:pt x="315710" y="251620"/>
                </a:lnTo>
                <a:cubicBezTo>
                  <a:pt x="315710" y="260089"/>
                  <a:pt x="308787" y="267019"/>
                  <a:pt x="300326" y="267019"/>
                </a:cubicBezTo>
                <a:cubicBezTo>
                  <a:pt x="291866" y="267019"/>
                  <a:pt x="284943" y="260089"/>
                  <a:pt x="284943" y="251620"/>
                </a:cubicBezTo>
                <a:lnTo>
                  <a:pt x="284943" y="225826"/>
                </a:lnTo>
                <a:cubicBezTo>
                  <a:pt x="284943" y="217356"/>
                  <a:pt x="291866" y="210426"/>
                  <a:pt x="300326" y="210426"/>
                </a:cubicBezTo>
                <a:close/>
                <a:moveTo>
                  <a:pt x="253291" y="184466"/>
                </a:moveTo>
                <a:cubicBezTo>
                  <a:pt x="247897" y="184466"/>
                  <a:pt x="243081" y="189274"/>
                  <a:pt x="243081" y="194851"/>
                </a:cubicBezTo>
                <a:lnTo>
                  <a:pt x="243081" y="281397"/>
                </a:lnTo>
                <a:cubicBezTo>
                  <a:pt x="243081" y="286974"/>
                  <a:pt x="247897" y="291782"/>
                  <a:pt x="253291" y="291782"/>
                </a:cubicBezTo>
                <a:lnTo>
                  <a:pt x="347292" y="291782"/>
                </a:lnTo>
                <a:cubicBezTo>
                  <a:pt x="352879" y="291782"/>
                  <a:pt x="357502" y="286974"/>
                  <a:pt x="357502" y="281397"/>
                </a:cubicBezTo>
                <a:lnTo>
                  <a:pt x="357502" y="194851"/>
                </a:lnTo>
                <a:cubicBezTo>
                  <a:pt x="357502" y="189274"/>
                  <a:pt x="352879" y="184466"/>
                  <a:pt x="347292" y="184466"/>
                </a:cubicBezTo>
                <a:close/>
                <a:moveTo>
                  <a:pt x="300292" y="100420"/>
                </a:moveTo>
                <a:cubicBezTo>
                  <a:pt x="277176" y="100420"/>
                  <a:pt x="258299" y="119268"/>
                  <a:pt x="258299" y="142347"/>
                </a:cubicBezTo>
                <a:lnTo>
                  <a:pt x="258299" y="153694"/>
                </a:lnTo>
                <a:lnTo>
                  <a:pt x="342477" y="153694"/>
                </a:lnTo>
                <a:lnTo>
                  <a:pt x="342477" y="142347"/>
                </a:lnTo>
                <a:cubicBezTo>
                  <a:pt x="342477" y="119268"/>
                  <a:pt x="323599" y="100420"/>
                  <a:pt x="300292" y="100420"/>
                </a:cubicBezTo>
                <a:close/>
                <a:moveTo>
                  <a:pt x="300292" y="69648"/>
                </a:moveTo>
                <a:cubicBezTo>
                  <a:pt x="340551" y="69648"/>
                  <a:pt x="373297" y="102343"/>
                  <a:pt x="373297" y="142347"/>
                </a:cubicBezTo>
                <a:lnTo>
                  <a:pt x="373297" y="161964"/>
                </a:lnTo>
                <a:cubicBezTo>
                  <a:pt x="373297" y="162348"/>
                  <a:pt x="373104" y="162541"/>
                  <a:pt x="373104" y="162925"/>
                </a:cubicBezTo>
                <a:cubicBezTo>
                  <a:pt x="382351" y="170426"/>
                  <a:pt x="388322" y="181965"/>
                  <a:pt x="388322" y="194851"/>
                </a:cubicBezTo>
                <a:lnTo>
                  <a:pt x="388322" y="281397"/>
                </a:lnTo>
                <a:cubicBezTo>
                  <a:pt x="388322" y="304091"/>
                  <a:pt x="370022" y="322554"/>
                  <a:pt x="347292" y="322554"/>
                </a:cubicBezTo>
                <a:lnTo>
                  <a:pt x="253291" y="322554"/>
                </a:lnTo>
                <a:cubicBezTo>
                  <a:pt x="230753" y="322554"/>
                  <a:pt x="212261" y="304091"/>
                  <a:pt x="212261" y="281397"/>
                </a:cubicBezTo>
                <a:lnTo>
                  <a:pt x="212261" y="194851"/>
                </a:lnTo>
                <a:cubicBezTo>
                  <a:pt x="212261" y="181965"/>
                  <a:pt x="218232" y="170426"/>
                  <a:pt x="227479" y="162925"/>
                </a:cubicBezTo>
                <a:cubicBezTo>
                  <a:pt x="227479" y="162541"/>
                  <a:pt x="227479" y="162348"/>
                  <a:pt x="227479" y="161964"/>
                </a:cubicBezTo>
                <a:lnTo>
                  <a:pt x="227479" y="142347"/>
                </a:lnTo>
                <a:cubicBezTo>
                  <a:pt x="227479" y="102343"/>
                  <a:pt x="260225" y="69648"/>
                  <a:pt x="300292" y="69648"/>
                </a:cubicBezTo>
                <a:close/>
                <a:moveTo>
                  <a:pt x="57792" y="38472"/>
                </a:moveTo>
                <a:cubicBezTo>
                  <a:pt x="47197" y="38472"/>
                  <a:pt x="38528" y="47128"/>
                  <a:pt x="38528" y="57708"/>
                </a:cubicBezTo>
                <a:lnTo>
                  <a:pt x="38528" y="342591"/>
                </a:lnTo>
                <a:lnTo>
                  <a:pt x="562125" y="342591"/>
                </a:lnTo>
                <a:lnTo>
                  <a:pt x="562125" y="57708"/>
                </a:lnTo>
                <a:cubicBezTo>
                  <a:pt x="562125" y="47128"/>
                  <a:pt x="553649" y="38472"/>
                  <a:pt x="542861" y="38472"/>
                </a:cubicBezTo>
                <a:close/>
                <a:moveTo>
                  <a:pt x="57792" y="0"/>
                </a:moveTo>
                <a:lnTo>
                  <a:pt x="542861" y="0"/>
                </a:lnTo>
                <a:cubicBezTo>
                  <a:pt x="574839" y="0"/>
                  <a:pt x="600653" y="25776"/>
                  <a:pt x="600653" y="57708"/>
                </a:cubicBezTo>
                <a:lnTo>
                  <a:pt x="600653" y="418766"/>
                </a:lnTo>
                <a:cubicBezTo>
                  <a:pt x="600653" y="450505"/>
                  <a:pt x="574839" y="476473"/>
                  <a:pt x="542861" y="476473"/>
                </a:cubicBezTo>
                <a:lnTo>
                  <a:pt x="395298" y="476473"/>
                </a:lnTo>
                <a:lnTo>
                  <a:pt x="395298" y="523793"/>
                </a:lnTo>
                <a:lnTo>
                  <a:pt x="460411" y="523793"/>
                </a:lnTo>
                <a:cubicBezTo>
                  <a:pt x="471006" y="523793"/>
                  <a:pt x="479675" y="532257"/>
                  <a:pt x="479675" y="543029"/>
                </a:cubicBezTo>
                <a:cubicBezTo>
                  <a:pt x="479675" y="553609"/>
                  <a:pt x="471006" y="562265"/>
                  <a:pt x="460411" y="562265"/>
                </a:cubicBezTo>
                <a:lnTo>
                  <a:pt x="140435" y="562265"/>
                </a:lnTo>
                <a:cubicBezTo>
                  <a:pt x="129840" y="562265"/>
                  <a:pt x="121171" y="553609"/>
                  <a:pt x="121171" y="543029"/>
                </a:cubicBezTo>
                <a:cubicBezTo>
                  <a:pt x="121171" y="532257"/>
                  <a:pt x="129840" y="523793"/>
                  <a:pt x="140435" y="523793"/>
                </a:cubicBezTo>
                <a:lnTo>
                  <a:pt x="205355" y="523793"/>
                </a:lnTo>
                <a:lnTo>
                  <a:pt x="205355" y="476473"/>
                </a:lnTo>
                <a:lnTo>
                  <a:pt x="57792" y="476473"/>
                </a:lnTo>
                <a:cubicBezTo>
                  <a:pt x="26006" y="476473"/>
                  <a:pt x="0" y="450505"/>
                  <a:pt x="0" y="418766"/>
                </a:cubicBezTo>
                <a:lnTo>
                  <a:pt x="0" y="57708"/>
                </a:lnTo>
                <a:cubicBezTo>
                  <a:pt x="0" y="25776"/>
                  <a:pt x="26006" y="0"/>
                  <a:pt x="577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圆角矩形 14"/>
          <p:cNvSpPr/>
          <p:nvPr/>
        </p:nvSpPr>
        <p:spPr>
          <a:xfrm>
            <a:off x="11413276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15"/>
          <p:cNvSpPr/>
          <p:nvPr/>
        </p:nvSpPr>
        <p:spPr>
          <a:xfrm>
            <a:off x="11515986" y="6323807"/>
            <a:ext cx="113458" cy="136314"/>
          </a:xfrm>
          <a:custGeom>
            <a:avLst/>
            <a:gdLst>
              <a:gd name="connsiteX0" fmla="*/ 166861 w 505460"/>
              <a:gd name="connsiteY0" fmla="*/ 355015 h 607286"/>
              <a:gd name="connsiteX1" fmla="*/ 421301 w 505460"/>
              <a:gd name="connsiteY1" fmla="*/ 355015 h 607286"/>
              <a:gd name="connsiteX2" fmla="*/ 438634 w 505460"/>
              <a:gd name="connsiteY2" fmla="*/ 372303 h 607286"/>
              <a:gd name="connsiteX3" fmla="*/ 421301 w 505460"/>
              <a:gd name="connsiteY3" fmla="*/ 389592 h 607286"/>
              <a:gd name="connsiteX4" fmla="*/ 166861 w 505460"/>
              <a:gd name="connsiteY4" fmla="*/ 389592 h 607286"/>
              <a:gd name="connsiteX5" fmla="*/ 149528 w 505460"/>
              <a:gd name="connsiteY5" fmla="*/ 372303 h 607286"/>
              <a:gd name="connsiteX6" fmla="*/ 166861 w 505460"/>
              <a:gd name="connsiteY6" fmla="*/ 355015 h 607286"/>
              <a:gd name="connsiteX7" fmla="*/ 166861 w 505460"/>
              <a:gd name="connsiteY7" fmla="*/ 272524 h 607286"/>
              <a:gd name="connsiteX8" fmla="*/ 421301 w 505460"/>
              <a:gd name="connsiteY8" fmla="*/ 272524 h 607286"/>
              <a:gd name="connsiteX9" fmla="*/ 438634 w 505460"/>
              <a:gd name="connsiteY9" fmla="*/ 289813 h 607286"/>
              <a:gd name="connsiteX10" fmla="*/ 421301 w 505460"/>
              <a:gd name="connsiteY10" fmla="*/ 307101 h 607286"/>
              <a:gd name="connsiteX11" fmla="*/ 166861 w 505460"/>
              <a:gd name="connsiteY11" fmla="*/ 307101 h 607286"/>
              <a:gd name="connsiteX12" fmla="*/ 149528 w 505460"/>
              <a:gd name="connsiteY12" fmla="*/ 289813 h 607286"/>
              <a:gd name="connsiteX13" fmla="*/ 166861 w 505460"/>
              <a:gd name="connsiteY13" fmla="*/ 272524 h 607286"/>
              <a:gd name="connsiteX14" fmla="*/ 166861 w 505460"/>
              <a:gd name="connsiteY14" fmla="*/ 190033 h 607286"/>
              <a:gd name="connsiteX15" fmla="*/ 421301 w 505460"/>
              <a:gd name="connsiteY15" fmla="*/ 190033 h 607286"/>
              <a:gd name="connsiteX16" fmla="*/ 438634 w 505460"/>
              <a:gd name="connsiteY16" fmla="*/ 207439 h 607286"/>
              <a:gd name="connsiteX17" fmla="*/ 421301 w 505460"/>
              <a:gd name="connsiteY17" fmla="*/ 224751 h 607286"/>
              <a:gd name="connsiteX18" fmla="*/ 166861 w 505460"/>
              <a:gd name="connsiteY18" fmla="*/ 224751 h 607286"/>
              <a:gd name="connsiteX19" fmla="*/ 149528 w 505460"/>
              <a:gd name="connsiteY19" fmla="*/ 207439 h 607286"/>
              <a:gd name="connsiteX20" fmla="*/ 166861 w 505460"/>
              <a:gd name="connsiteY20" fmla="*/ 190033 h 607286"/>
              <a:gd name="connsiteX21" fmla="*/ 166861 w 505460"/>
              <a:gd name="connsiteY21" fmla="*/ 107612 h 607286"/>
              <a:gd name="connsiteX22" fmla="*/ 421301 w 505460"/>
              <a:gd name="connsiteY22" fmla="*/ 107612 h 607286"/>
              <a:gd name="connsiteX23" fmla="*/ 438634 w 505460"/>
              <a:gd name="connsiteY23" fmla="*/ 124901 h 607286"/>
              <a:gd name="connsiteX24" fmla="*/ 421301 w 505460"/>
              <a:gd name="connsiteY24" fmla="*/ 142189 h 607286"/>
              <a:gd name="connsiteX25" fmla="*/ 166861 w 505460"/>
              <a:gd name="connsiteY25" fmla="*/ 142189 h 607286"/>
              <a:gd name="connsiteX26" fmla="*/ 149528 w 505460"/>
              <a:gd name="connsiteY26" fmla="*/ 124901 h 607286"/>
              <a:gd name="connsiteX27" fmla="*/ 166861 w 505460"/>
              <a:gd name="connsiteY27" fmla="*/ 107612 h 607286"/>
              <a:gd name="connsiteX28" fmla="*/ 43330 w 505460"/>
              <a:gd name="connsiteY28" fmla="*/ 105635 h 607286"/>
              <a:gd name="connsiteX29" fmla="*/ 34664 w 505460"/>
              <a:gd name="connsiteY29" fmla="*/ 114289 h 607286"/>
              <a:gd name="connsiteX30" fmla="*/ 34664 w 505460"/>
              <a:gd name="connsiteY30" fmla="*/ 563922 h 607286"/>
              <a:gd name="connsiteX31" fmla="*/ 43330 w 505460"/>
              <a:gd name="connsiteY31" fmla="*/ 572576 h 607286"/>
              <a:gd name="connsiteX32" fmla="*/ 379237 w 505460"/>
              <a:gd name="connsiteY32" fmla="*/ 572576 h 607286"/>
              <a:gd name="connsiteX33" fmla="*/ 387903 w 505460"/>
              <a:gd name="connsiteY33" fmla="*/ 563922 h 607286"/>
              <a:gd name="connsiteX34" fmla="*/ 387903 w 505460"/>
              <a:gd name="connsiteY34" fmla="*/ 536267 h 607286"/>
              <a:gd name="connsiteX35" fmla="*/ 126223 w 505460"/>
              <a:gd name="connsiteY35" fmla="*/ 536267 h 607286"/>
              <a:gd name="connsiteX36" fmla="*/ 82799 w 505460"/>
              <a:gd name="connsiteY36" fmla="*/ 492997 h 607286"/>
              <a:gd name="connsiteX37" fmla="*/ 82799 w 505460"/>
              <a:gd name="connsiteY37" fmla="*/ 105635 h 607286"/>
              <a:gd name="connsiteX38" fmla="*/ 126223 w 505460"/>
              <a:gd name="connsiteY38" fmla="*/ 34616 h 607286"/>
              <a:gd name="connsiteX39" fmla="*/ 117557 w 505460"/>
              <a:gd name="connsiteY39" fmla="*/ 43270 h 607286"/>
              <a:gd name="connsiteX40" fmla="*/ 117557 w 505460"/>
              <a:gd name="connsiteY40" fmla="*/ 492997 h 607286"/>
              <a:gd name="connsiteX41" fmla="*/ 126223 w 505460"/>
              <a:gd name="connsiteY41" fmla="*/ 501651 h 607286"/>
              <a:gd name="connsiteX42" fmla="*/ 462130 w 505460"/>
              <a:gd name="connsiteY42" fmla="*/ 501651 h 607286"/>
              <a:gd name="connsiteX43" fmla="*/ 470796 w 505460"/>
              <a:gd name="connsiteY43" fmla="*/ 492997 h 607286"/>
              <a:gd name="connsiteX44" fmla="*/ 470796 w 505460"/>
              <a:gd name="connsiteY44" fmla="*/ 43270 h 607286"/>
              <a:gd name="connsiteX45" fmla="*/ 462130 w 505460"/>
              <a:gd name="connsiteY45" fmla="*/ 34616 h 607286"/>
              <a:gd name="connsiteX46" fmla="*/ 126223 w 505460"/>
              <a:gd name="connsiteY46" fmla="*/ 0 h 607286"/>
              <a:gd name="connsiteX47" fmla="*/ 462130 w 505460"/>
              <a:gd name="connsiteY47" fmla="*/ 0 h 607286"/>
              <a:gd name="connsiteX48" fmla="*/ 505460 w 505460"/>
              <a:gd name="connsiteY48" fmla="*/ 43270 h 607286"/>
              <a:gd name="connsiteX49" fmla="*/ 505460 w 505460"/>
              <a:gd name="connsiteY49" fmla="*/ 492997 h 607286"/>
              <a:gd name="connsiteX50" fmla="*/ 462130 w 505460"/>
              <a:gd name="connsiteY50" fmla="*/ 536267 h 607286"/>
              <a:gd name="connsiteX51" fmla="*/ 422661 w 505460"/>
              <a:gd name="connsiteY51" fmla="*/ 536267 h 607286"/>
              <a:gd name="connsiteX52" fmla="*/ 422661 w 505460"/>
              <a:gd name="connsiteY52" fmla="*/ 563922 h 607286"/>
              <a:gd name="connsiteX53" fmla="*/ 379237 w 505460"/>
              <a:gd name="connsiteY53" fmla="*/ 607286 h 607286"/>
              <a:gd name="connsiteX54" fmla="*/ 43330 w 505460"/>
              <a:gd name="connsiteY54" fmla="*/ 607286 h 607286"/>
              <a:gd name="connsiteX55" fmla="*/ 0 w 505460"/>
              <a:gd name="connsiteY55" fmla="*/ 563922 h 607286"/>
              <a:gd name="connsiteX56" fmla="*/ 0 w 505460"/>
              <a:gd name="connsiteY56" fmla="*/ 114289 h 607286"/>
              <a:gd name="connsiteX57" fmla="*/ 43330 w 505460"/>
              <a:gd name="connsiteY57" fmla="*/ 70925 h 607286"/>
              <a:gd name="connsiteX58" fmla="*/ 82799 w 505460"/>
              <a:gd name="connsiteY58" fmla="*/ 70925 h 607286"/>
              <a:gd name="connsiteX59" fmla="*/ 82799 w 505460"/>
              <a:gd name="connsiteY59" fmla="*/ 43270 h 607286"/>
              <a:gd name="connsiteX60" fmla="*/ 126223 w 505460"/>
              <a:gd name="connsiteY60" fmla="*/ 0 h 60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505460" h="607286">
                <a:moveTo>
                  <a:pt x="166861" y="355015"/>
                </a:moveTo>
                <a:lnTo>
                  <a:pt x="421301" y="355015"/>
                </a:lnTo>
                <a:cubicBezTo>
                  <a:pt x="430910" y="355015"/>
                  <a:pt x="438634" y="362720"/>
                  <a:pt x="438634" y="372303"/>
                </a:cubicBezTo>
                <a:cubicBezTo>
                  <a:pt x="438634" y="381793"/>
                  <a:pt x="430910" y="389592"/>
                  <a:pt x="421301" y="389592"/>
                </a:cubicBezTo>
                <a:lnTo>
                  <a:pt x="166861" y="389592"/>
                </a:lnTo>
                <a:cubicBezTo>
                  <a:pt x="157253" y="389592"/>
                  <a:pt x="149528" y="381887"/>
                  <a:pt x="149528" y="372303"/>
                </a:cubicBezTo>
                <a:cubicBezTo>
                  <a:pt x="149528" y="362720"/>
                  <a:pt x="157253" y="355015"/>
                  <a:pt x="166861" y="355015"/>
                </a:cubicBezTo>
                <a:close/>
                <a:moveTo>
                  <a:pt x="166861" y="272524"/>
                </a:moveTo>
                <a:lnTo>
                  <a:pt x="421301" y="272524"/>
                </a:lnTo>
                <a:cubicBezTo>
                  <a:pt x="430910" y="272524"/>
                  <a:pt x="438634" y="280229"/>
                  <a:pt x="438634" y="289813"/>
                </a:cubicBezTo>
                <a:cubicBezTo>
                  <a:pt x="438634" y="299396"/>
                  <a:pt x="430910" y="307101"/>
                  <a:pt x="421301" y="307101"/>
                </a:cubicBezTo>
                <a:lnTo>
                  <a:pt x="166861" y="307101"/>
                </a:lnTo>
                <a:cubicBezTo>
                  <a:pt x="157253" y="307101"/>
                  <a:pt x="149528" y="299396"/>
                  <a:pt x="149528" y="289813"/>
                </a:cubicBezTo>
                <a:cubicBezTo>
                  <a:pt x="149528" y="280229"/>
                  <a:pt x="157253" y="272524"/>
                  <a:pt x="166861" y="272524"/>
                </a:cubicBezTo>
                <a:close/>
                <a:moveTo>
                  <a:pt x="166861" y="190033"/>
                </a:moveTo>
                <a:lnTo>
                  <a:pt x="421301" y="190033"/>
                </a:lnTo>
                <a:cubicBezTo>
                  <a:pt x="430910" y="190033"/>
                  <a:pt x="438634" y="197842"/>
                  <a:pt x="438634" y="207439"/>
                </a:cubicBezTo>
                <a:cubicBezTo>
                  <a:pt x="438634" y="216942"/>
                  <a:pt x="430910" y="224751"/>
                  <a:pt x="421301" y="224751"/>
                </a:cubicBezTo>
                <a:lnTo>
                  <a:pt x="166861" y="224751"/>
                </a:lnTo>
                <a:cubicBezTo>
                  <a:pt x="157253" y="224751"/>
                  <a:pt x="149528" y="216942"/>
                  <a:pt x="149528" y="207439"/>
                </a:cubicBezTo>
                <a:cubicBezTo>
                  <a:pt x="149528" y="197842"/>
                  <a:pt x="157253" y="190033"/>
                  <a:pt x="166861" y="190033"/>
                </a:cubicBezTo>
                <a:close/>
                <a:moveTo>
                  <a:pt x="166861" y="107612"/>
                </a:moveTo>
                <a:lnTo>
                  <a:pt x="421301" y="107612"/>
                </a:lnTo>
                <a:cubicBezTo>
                  <a:pt x="430910" y="107612"/>
                  <a:pt x="438634" y="115317"/>
                  <a:pt x="438634" y="124901"/>
                </a:cubicBezTo>
                <a:cubicBezTo>
                  <a:pt x="438634" y="134484"/>
                  <a:pt x="430910" y="142189"/>
                  <a:pt x="421301" y="142189"/>
                </a:cubicBezTo>
                <a:lnTo>
                  <a:pt x="166861" y="142189"/>
                </a:lnTo>
                <a:cubicBezTo>
                  <a:pt x="157253" y="142189"/>
                  <a:pt x="149528" y="134484"/>
                  <a:pt x="149528" y="124901"/>
                </a:cubicBezTo>
                <a:cubicBezTo>
                  <a:pt x="149528" y="115317"/>
                  <a:pt x="157253" y="107612"/>
                  <a:pt x="166861" y="107612"/>
                </a:cubicBezTo>
                <a:close/>
                <a:moveTo>
                  <a:pt x="43330" y="105635"/>
                </a:moveTo>
                <a:cubicBezTo>
                  <a:pt x="38526" y="105635"/>
                  <a:pt x="34664" y="109492"/>
                  <a:pt x="34664" y="114289"/>
                </a:cubicBezTo>
                <a:lnTo>
                  <a:pt x="34664" y="563922"/>
                </a:lnTo>
                <a:cubicBezTo>
                  <a:pt x="34664" y="568719"/>
                  <a:pt x="38526" y="572576"/>
                  <a:pt x="43330" y="572576"/>
                </a:cubicBezTo>
                <a:lnTo>
                  <a:pt x="379237" y="572576"/>
                </a:lnTo>
                <a:cubicBezTo>
                  <a:pt x="384041" y="572576"/>
                  <a:pt x="387903" y="568719"/>
                  <a:pt x="387903" y="563922"/>
                </a:cubicBezTo>
                <a:lnTo>
                  <a:pt x="387903" y="536267"/>
                </a:lnTo>
                <a:lnTo>
                  <a:pt x="126223" y="536267"/>
                </a:lnTo>
                <a:cubicBezTo>
                  <a:pt x="102297" y="536267"/>
                  <a:pt x="82799" y="516889"/>
                  <a:pt x="82799" y="492997"/>
                </a:cubicBezTo>
                <a:lnTo>
                  <a:pt x="82799" y="105635"/>
                </a:lnTo>
                <a:close/>
                <a:moveTo>
                  <a:pt x="126223" y="34616"/>
                </a:moveTo>
                <a:cubicBezTo>
                  <a:pt x="121419" y="34616"/>
                  <a:pt x="117557" y="38567"/>
                  <a:pt x="117557" y="43270"/>
                </a:cubicBezTo>
                <a:lnTo>
                  <a:pt x="117557" y="492997"/>
                </a:lnTo>
                <a:cubicBezTo>
                  <a:pt x="117557" y="497794"/>
                  <a:pt x="121419" y="501651"/>
                  <a:pt x="126223" y="501651"/>
                </a:cubicBezTo>
                <a:lnTo>
                  <a:pt x="462130" y="501651"/>
                </a:lnTo>
                <a:cubicBezTo>
                  <a:pt x="466840" y="501651"/>
                  <a:pt x="470796" y="497794"/>
                  <a:pt x="470796" y="492997"/>
                </a:cubicBezTo>
                <a:lnTo>
                  <a:pt x="470796" y="43270"/>
                </a:lnTo>
                <a:cubicBezTo>
                  <a:pt x="470796" y="38567"/>
                  <a:pt x="466840" y="34616"/>
                  <a:pt x="462130" y="34616"/>
                </a:cubicBezTo>
                <a:close/>
                <a:moveTo>
                  <a:pt x="126223" y="0"/>
                </a:moveTo>
                <a:lnTo>
                  <a:pt x="462130" y="0"/>
                </a:lnTo>
                <a:cubicBezTo>
                  <a:pt x="485961" y="0"/>
                  <a:pt x="505460" y="19472"/>
                  <a:pt x="505460" y="43270"/>
                </a:cubicBezTo>
                <a:lnTo>
                  <a:pt x="505460" y="492997"/>
                </a:lnTo>
                <a:cubicBezTo>
                  <a:pt x="505460" y="516889"/>
                  <a:pt x="485961" y="536267"/>
                  <a:pt x="462130" y="536267"/>
                </a:cubicBezTo>
                <a:lnTo>
                  <a:pt x="422661" y="536267"/>
                </a:lnTo>
                <a:lnTo>
                  <a:pt x="422661" y="563922"/>
                </a:lnTo>
                <a:cubicBezTo>
                  <a:pt x="422661" y="587815"/>
                  <a:pt x="403163" y="607286"/>
                  <a:pt x="379237" y="607286"/>
                </a:cubicBezTo>
                <a:lnTo>
                  <a:pt x="43330" y="607286"/>
                </a:lnTo>
                <a:cubicBezTo>
                  <a:pt x="19404" y="607286"/>
                  <a:pt x="0" y="587815"/>
                  <a:pt x="0" y="563922"/>
                </a:cubicBezTo>
                <a:lnTo>
                  <a:pt x="0" y="114289"/>
                </a:lnTo>
                <a:cubicBezTo>
                  <a:pt x="0" y="90397"/>
                  <a:pt x="19404" y="70925"/>
                  <a:pt x="43330" y="70925"/>
                </a:cubicBezTo>
                <a:lnTo>
                  <a:pt x="82799" y="70925"/>
                </a:lnTo>
                <a:lnTo>
                  <a:pt x="82799" y="43270"/>
                </a:lnTo>
                <a:cubicBezTo>
                  <a:pt x="82799" y="19472"/>
                  <a:pt x="102297" y="0"/>
                  <a:pt x="1262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pic>
        <p:nvPicPr>
          <p:cNvPr id="17" name="一起走过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-711200" y="6553200"/>
            <a:ext cx="609600" cy="609600"/>
          </a:xfrm>
          <a:prstGeom prst="rect">
            <a:avLst/>
          </a:prstGeom>
        </p:spPr>
      </p:pic>
      <p:sp>
        <p:nvSpPr>
          <p:cNvPr id="2" name="文本框 1"/>
          <p:cNvSpPr txBox="1"/>
          <p:nvPr/>
        </p:nvSpPr>
        <p:spPr>
          <a:xfrm>
            <a:off x="5166360" y="5436235"/>
            <a:ext cx="2127250" cy="398780"/>
          </a:xfrm>
          <a:prstGeom prst="rect">
            <a:avLst/>
          </a:prstGeom>
          <a:solidFill>
            <a:srgbClr val="675950"/>
          </a:solidFill>
        </p:spPr>
        <p:txBody>
          <a:bodyPr wrap="square" rtlCol="0">
            <a:spAutoFit/>
          </a:bodyPr>
          <a:p>
            <a:r>
              <a:rPr lang="zh-CN" altLang="en-US" sz="2000"/>
              <a:t>汇报人：李沐峰</a:t>
            </a:r>
            <a:endParaRPr lang="zh-CN" altLang="en-US" sz="20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  <p:par>
                                <p:cTn id="7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0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1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0"/>
                            </p:stCondLst>
                            <p:childTnLst>
                              <p:par>
                                <p:cTn id="20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2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3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5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6" fill="hold">
                            <p:stCondLst>
                              <p:cond delay="500"/>
                            </p:stCondLst>
                            <p:childTnLst>
                              <p:par>
                                <p:cTn id="2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9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0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31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1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6" fill="hold">
                            <p:stCondLst>
                              <p:cond delay="1500"/>
                            </p:stCondLst>
                            <p:childTnLst>
                              <p:par>
                                <p:cTn id="37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9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40" fill="hold">
                            <p:stCondLst>
                              <p:cond delay="2000"/>
                            </p:stCondLst>
                            <p:childTnLst>
                              <p:par>
                                <p:cTn id="41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3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4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5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9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0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3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4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5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8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9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0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1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3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4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5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6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7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8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9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70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>
              <p:cMediaNode vol="80000" numSld="999">
                <p:cTn id="71" repeatCount="indefinite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7"/>
                </p:tgtEl>
              </p:cMediaNode>
            </p:audio>
          </p:childTnLst>
        </p:cTn>
      </p:par>
    </p:tnLst>
    <p:bldLst>
      <p:bldP spid="21" grpId="0" animBg="1"/>
      <p:bldP spid="16" grpId="0" animBg="1"/>
      <p:bldP spid="15" grpId="0"/>
      <p:bldP spid="13" grpId="0" animBg="1"/>
      <p:bldP spid="10" grpId="0" animBg="1"/>
      <p:bldP spid="19" grpId="0" animBg="1"/>
      <p:bldP spid="4" grpId="0"/>
      <p:bldP spid="5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p>
            <a:r>
              <a:rPr lang="zh-CN" altLang="en-US"/>
              <a:t>系统流程图</a:t>
            </a:r>
            <a:endParaRPr lang="zh-CN" altLang="en-US"/>
          </a:p>
        </p:txBody>
      </p:sp>
      <p:sp>
        <p:nvSpPr>
          <p:cNvPr id="4" name="任意多边形 3"/>
          <p:cNvSpPr/>
          <p:nvPr/>
        </p:nvSpPr>
        <p:spPr>
          <a:xfrm>
            <a:off x="2005965" y="1691005"/>
            <a:ext cx="1614805" cy="695960"/>
          </a:xfrm>
          <a:custGeom>
            <a:avLst/>
            <a:gdLst>
              <a:gd name="connsiteX0" fmla="*/ 524 w 2543"/>
              <a:gd name="connsiteY0" fmla="*/ 0 h 1096"/>
              <a:gd name="connsiteX1" fmla="*/ 1735 w 2543"/>
              <a:gd name="connsiteY1" fmla="*/ 0 h 1096"/>
              <a:gd name="connsiteX2" fmla="*/ 2543 w 2543"/>
              <a:gd name="connsiteY2" fmla="*/ 574 h 1096"/>
              <a:gd name="connsiteX3" fmla="*/ 1735 w 2543"/>
              <a:gd name="connsiteY3" fmla="*/ 1096 h 1096"/>
              <a:gd name="connsiteX4" fmla="*/ 524 w 2543"/>
              <a:gd name="connsiteY4" fmla="*/ 1096 h 1096"/>
              <a:gd name="connsiteX5" fmla="*/ 0 w 2543"/>
              <a:gd name="connsiteY5" fmla="*/ 550 h 1096"/>
              <a:gd name="connsiteX6" fmla="*/ 524 w 2543"/>
              <a:gd name="connsiteY6" fmla="*/ 0 h 1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3" h="1096">
                <a:moveTo>
                  <a:pt x="524" y="0"/>
                </a:moveTo>
                <a:lnTo>
                  <a:pt x="1735" y="0"/>
                </a:lnTo>
                <a:cubicBezTo>
                  <a:pt x="2404" y="0"/>
                  <a:pt x="2543" y="271"/>
                  <a:pt x="2543" y="574"/>
                </a:cubicBezTo>
                <a:cubicBezTo>
                  <a:pt x="2543" y="877"/>
                  <a:pt x="2404" y="1096"/>
                  <a:pt x="1735" y="1096"/>
                </a:cubicBezTo>
                <a:lnTo>
                  <a:pt x="524" y="1096"/>
                </a:lnTo>
                <a:lnTo>
                  <a:pt x="0" y="550"/>
                </a:lnTo>
                <a:lnTo>
                  <a:pt x="524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事务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2096770" y="2946400"/>
            <a:ext cx="1433830" cy="70929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订单记录程序</a:t>
            </a:r>
            <a:endParaRPr lang="zh-CN" altLang="en-US"/>
          </a:p>
        </p:txBody>
      </p:sp>
      <p:sp>
        <p:nvSpPr>
          <p:cNvPr id="6" name="圆柱形 5"/>
          <p:cNvSpPr/>
          <p:nvPr/>
        </p:nvSpPr>
        <p:spPr>
          <a:xfrm>
            <a:off x="4585970" y="2856230"/>
            <a:ext cx="1856105" cy="890270"/>
          </a:xfrm>
          <a:prstGeom prst="can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订单记录文件</a:t>
            </a:r>
            <a:endParaRPr lang="zh-CN" altLang="en-US"/>
          </a:p>
        </p:txBody>
      </p:sp>
      <p:cxnSp>
        <p:nvCxnSpPr>
          <p:cNvPr id="7" name="直接箭头连接符 6"/>
          <p:cNvCxnSpPr>
            <a:stCxn id="5" idx="3"/>
            <a:endCxn id="6" idx="2"/>
          </p:cNvCxnSpPr>
          <p:nvPr/>
        </p:nvCxnSpPr>
        <p:spPr>
          <a:xfrm>
            <a:off x="3530600" y="3301365"/>
            <a:ext cx="1055370" cy="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8" name="直接箭头连接符 7"/>
          <p:cNvCxnSpPr>
            <a:endCxn id="5" idx="0"/>
          </p:cNvCxnSpPr>
          <p:nvPr/>
        </p:nvCxnSpPr>
        <p:spPr>
          <a:xfrm flipH="1">
            <a:off x="2813685" y="2402840"/>
            <a:ext cx="52705" cy="5435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1" name="直接箭头连接符 10"/>
          <p:cNvCxnSpPr>
            <a:stCxn id="5" idx="2"/>
          </p:cNvCxnSpPr>
          <p:nvPr/>
        </p:nvCxnSpPr>
        <p:spPr>
          <a:xfrm flipH="1">
            <a:off x="2806065" y="3655695"/>
            <a:ext cx="7620" cy="5880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矩形 11"/>
          <p:cNvSpPr/>
          <p:nvPr/>
        </p:nvSpPr>
        <p:spPr>
          <a:xfrm>
            <a:off x="2005330" y="4243705"/>
            <a:ext cx="1525905" cy="62801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订单信息生成程序</a:t>
            </a:r>
            <a:endParaRPr lang="zh-CN" altLang="en-US"/>
          </a:p>
        </p:txBody>
      </p:sp>
      <p:sp>
        <p:nvSpPr>
          <p:cNvPr id="13" name="任意多边形 12"/>
          <p:cNvSpPr/>
          <p:nvPr/>
        </p:nvSpPr>
        <p:spPr>
          <a:xfrm>
            <a:off x="1915795" y="5284470"/>
            <a:ext cx="1614805" cy="695960"/>
          </a:xfrm>
          <a:custGeom>
            <a:avLst/>
            <a:gdLst>
              <a:gd name="connsiteX0" fmla="*/ 524 w 2543"/>
              <a:gd name="connsiteY0" fmla="*/ 0 h 1096"/>
              <a:gd name="connsiteX1" fmla="*/ 1735 w 2543"/>
              <a:gd name="connsiteY1" fmla="*/ 0 h 1096"/>
              <a:gd name="connsiteX2" fmla="*/ 2543 w 2543"/>
              <a:gd name="connsiteY2" fmla="*/ 574 h 1096"/>
              <a:gd name="connsiteX3" fmla="*/ 1735 w 2543"/>
              <a:gd name="connsiteY3" fmla="*/ 1096 h 1096"/>
              <a:gd name="connsiteX4" fmla="*/ 524 w 2543"/>
              <a:gd name="connsiteY4" fmla="*/ 1096 h 1096"/>
              <a:gd name="connsiteX5" fmla="*/ 0 w 2543"/>
              <a:gd name="connsiteY5" fmla="*/ 550 h 1096"/>
              <a:gd name="connsiteX6" fmla="*/ 524 w 2543"/>
              <a:gd name="connsiteY6" fmla="*/ 0 h 1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543" h="1096">
                <a:moveTo>
                  <a:pt x="524" y="0"/>
                </a:moveTo>
                <a:lnTo>
                  <a:pt x="1735" y="0"/>
                </a:lnTo>
                <a:cubicBezTo>
                  <a:pt x="2404" y="0"/>
                  <a:pt x="2543" y="271"/>
                  <a:pt x="2543" y="574"/>
                </a:cubicBezTo>
                <a:cubicBezTo>
                  <a:pt x="2543" y="877"/>
                  <a:pt x="2404" y="1096"/>
                  <a:pt x="1735" y="1096"/>
                </a:cubicBezTo>
                <a:lnTo>
                  <a:pt x="524" y="1096"/>
                </a:lnTo>
                <a:lnTo>
                  <a:pt x="0" y="550"/>
                </a:lnTo>
                <a:lnTo>
                  <a:pt x="524" y="0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订单信息</a:t>
            </a:r>
            <a:endParaRPr lang="zh-CN" altLang="en-US"/>
          </a:p>
        </p:txBody>
      </p:sp>
      <p:cxnSp>
        <p:nvCxnSpPr>
          <p:cNvPr id="14" name="直接箭头连接符 13"/>
          <p:cNvCxnSpPr>
            <a:stCxn id="12" idx="2"/>
          </p:cNvCxnSpPr>
          <p:nvPr/>
        </p:nvCxnSpPr>
        <p:spPr>
          <a:xfrm flipH="1">
            <a:off x="2760980" y="4871720"/>
            <a:ext cx="7620" cy="4127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2671445" cy="1325880"/>
          </a:xfrm>
        </p:spPr>
        <p:txBody>
          <a:bodyPr/>
          <a:p>
            <a:r>
              <a:rPr lang="zh-CN" altLang="en-US"/>
              <a:t>数据流图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1130935" y="2599055"/>
            <a:ext cx="1027430" cy="8305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顾客</a:t>
            </a:r>
            <a:endParaRPr lang="zh-CN" altLang="en-US"/>
          </a:p>
        </p:txBody>
      </p:sp>
      <p:grpSp>
        <p:nvGrpSpPr>
          <p:cNvPr id="9" name="组合 8"/>
          <p:cNvGrpSpPr/>
          <p:nvPr/>
        </p:nvGrpSpPr>
        <p:grpSpPr>
          <a:xfrm>
            <a:off x="3364230" y="2040890"/>
            <a:ext cx="1388110" cy="1719580"/>
            <a:chOff x="5251" y="4140"/>
            <a:chExt cx="2186" cy="2708"/>
          </a:xfrm>
        </p:grpSpPr>
        <p:sp>
          <p:nvSpPr>
            <p:cNvPr id="6" name="任意多边形 5"/>
            <p:cNvSpPr/>
            <p:nvPr/>
          </p:nvSpPr>
          <p:spPr>
            <a:xfrm>
              <a:off x="5251" y="4140"/>
              <a:ext cx="2186" cy="2709"/>
            </a:xfrm>
            <a:custGeom>
              <a:avLst/>
              <a:gdLst>
                <a:gd name="connsiteX0" fmla="*/ 0 w 2186"/>
                <a:gd name="connsiteY0" fmla="*/ 618 h 2709"/>
                <a:gd name="connsiteX1" fmla="*/ 356 w 2186"/>
                <a:gd name="connsiteY1" fmla="*/ 0 h 2709"/>
                <a:gd name="connsiteX2" fmla="*/ 1782 w 2186"/>
                <a:gd name="connsiteY2" fmla="*/ 0 h 2709"/>
                <a:gd name="connsiteX3" fmla="*/ 2186 w 2186"/>
                <a:gd name="connsiteY3" fmla="*/ 499 h 2709"/>
                <a:gd name="connsiteX4" fmla="*/ 2138 w 2186"/>
                <a:gd name="connsiteY4" fmla="*/ 2353 h 2709"/>
                <a:gd name="connsiteX5" fmla="*/ 1782 w 2186"/>
                <a:gd name="connsiteY5" fmla="*/ 2709 h 2709"/>
                <a:gd name="connsiteX6" fmla="*/ 356 w 2186"/>
                <a:gd name="connsiteY6" fmla="*/ 2709 h 2709"/>
                <a:gd name="connsiteX7" fmla="*/ 0 w 2186"/>
                <a:gd name="connsiteY7" fmla="*/ 2353 h 2709"/>
                <a:gd name="connsiteX8" fmla="*/ 0 w 2186"/>
                <a:gd name="connsiteY8" fmla="*/ 618 h 2709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2186" h="2709">
                  <a:moveTo>
                    <a:pt x="0" y="618"/>
                  </a:moveTo>
                  <a:cubicBezTo>
                    <a:pt x="0" y="422"/>
                    <a:pt x="160" y="0"/>
                    <a:pt x="356" y="0"/>
                  </a:cubicBezTo>
                  <a:lnTo>
                    <a:pt x="1782" y="0"/>
                  </a:lnTo>
                  <a:cubicBezTo>
                    <a:pt x="1978" y="0"/>
                    <a:pt x="2186" y="303"/>
                    <a:pt x="2186" y="499"/>
                  </a:cubicBezTo>
                  <a:lnTo>
                    <a:pt x="2138" y="2353"/>
                  </a:lnTo>
                  <a:cubicBezTo>
                    <a:pt x="2138" y="2549"/>
                    <a:pt x="1978" y="2709"/>
                    <a:pt x="1782" y="2709"/>
                  </a:cubicBezTo>
                  <a:lnTo>
                    <a:pt x="356" y="2709"/>
                  </a:lnTo>
                  <a:cubicBezTo>
                    <a:pt x="160" y="2709"/>
                    <a:pt x="0" y="2549"/>
                    <a:pt x="0" y="2353"/>
                  </a:cubicBezTo>
                  <a:lnTo>
                    <a:pt x="0" y="618"/>
                  </a:lnTo>
                  <a:close/>
                </a:path>
              </a:pathLst>
            </a:cu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8" name="直接连接符 7"/>
            <p:cNvCxnSpPr>
              <a:stCxn id="6" idx="0"/>
            </p:cNvCxnSpPr>
            <p:nvPr/>
          </p:nvCxnSpPr>
          <p:spPr>
            <a:xfrm>
              <a:off x="5251" y="4758"/>
              <a:ext cx="2186" cy="0"/>
            </a:xfrm>
            <a:prstGeom prst="line">
              <a:avLst/>
            </a:prstGeom>
            <a:ln>
              <a:solidFill>
                <a:schemeClr val="tx1"/>
              </a:solidFill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10" name="文本框 9"/>
          <p:cNvSpPr txBox="1"/>
          <p:nvPr/>
        </p:nvSpPr>
        <p:spPr>
          <a:xfrm>
            <a:off x="3822065" y="2065020"/>
            <a:ext cx="47180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1.1</a:t>
            </a:r>
            <a:endParaRPr lang="en-US" altLang="zh-CN"/>
          </a:p>
        </p:txBody>
      </p:sp>
      <p:sp>
        <p:nvSpPr>
          <p:cNvPr id="11" name="文本框 10"/>
          <p:cNvSpPr txBox="1"/>
          <p:nvPr/>
        </p:nvSpPr>
        <p:spPr>
          <a:xfrm>
            <a:off x="3509645" y="259905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接收事务</a:t>
            </a:r>
            <a:endParaRPr lang="zh-CN" altLang="en-US"/>
          </a:p>
        </p:txBody>
      </p:sp>
      <p:cxnSp>
        <p:nvCxnSpPr>
          <p:cNvPr id="12" name="直接箭头连接符 11"/>
          <p:cNvCxnSpPr>
            <a:stCxn id="4" idx="3"/>
          </p:cNvCxnSpPr>
          <p:nvPr/>
        </p:nvCxnSpPr>
        <p:spPr>
          <a:xfrm flipV="1">
            <a:off x="2158365" y="2961005"/>
            <a:ext cx="1205865" cy="533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18" name="组合 17"/>
          <p:cNvGrpSpPr/>
          <p:nvPr/>
        </p:nvGrpSpPr>
        <p:grpSpPr>
          <a:xfrm>
            <a:off x="5854065" y="2016760"/>
            <a:ext cx="1388110" cy="1719580"/>
            <a:chOff x="10454" y="3393"/>
            <a:chExt cx="2186" cy="2708"/>
          </a:xfrm>
        </p:grpSpPr>
        <p:grpSp>
          <p:nvGrpSpPr>
            <p:cNvPr id="13" name="组合 12"/>
            <p:cNvGrpSpPr/>
            <p:nvPr/>
          </p:nvGrpSpPr>
          <p:grpSpPr>
            <a:xfrm>
              <a:off x="10454" y="3393"/>
              <a:ext cx="2186" cy="2708"/>
              <a:chOff x="5251" y="4140"/>
              <a:chExt cx="2186" cy="2708"/>
            </a:xfrm>
          </p:grpSpPr>
          <p:sp>
            <p:nvSpPr>
              <p:cNvPr id="14" name="任意多边形 13"/>
              <p:cNvSpPr/>
              <p:nvPr/>
            </p:nvSpPr>
            <p:spPr>
              <a:xfrm>
                <a:off x="5251" y="4140"/>
                <a:ext cx="2186" cy="2709"/>
              </a:xfrm>
              <a:custGeom>
                <a:avLst/>
                <a:gdLst>
                  <a:gd name="connsiteX0" fmla="*/ 0 w 2186"/>
                  <a:gd name="connsiteY0" fmla="*/ 618 h 2709"/>
                  <a:gd name="connsiteX1" fmla="*/ 356 w 2186"/>
                  <a:gd name="connsiteY1" fmla="*/ 0 h 2709"/>
                  <a:gd name="connsiteX2" fmla="*/ 1782 w 2186"/>
                  <a:gd name="connsiteY2" fmla="*/ 0 h 2709"/>
                  <a:gd name="connsiteX3" fmla="*/ 2186 w 2186"/>
                  <a:gd name="connsiteY3" fmla="*/ 499 h 2709"/>
                  <a:gd name="connsiteX4" fmla="*/ 2138 w 2186"/>
                  <a:gd name="connsiteY4" fmla="*/ 2353 h 2709"/>
                  <a:gd name="connsiteX5" fmla="*/ 1782 w 2186"/>
                  <a:gd name="connsiteY5" fmla="*/ 2709 h 2709"/>
                  <a:gd name="connsiteX6" fmla="*/ 356 w 2186"/>
                  <a:gd name="connsiteY6" fmla="*/ 2709 h 2709"/>
                  <a:gd name="connsiteX7" fmla="*/ 0 w 2186"/>
                  <a:gd name="connsiteY7" fmla="*/ 2353 h 2709"/>
                  <a:gd name="connsiteX8" fmla="*/ 0 w 2186"/>
                  <a:gd name="connsiteY8" fmla="*/ 618 h 2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86" h="2709">
                    <a:moveTo>
                      <a:pt x="0" y="618"/>
                    </a:moveTo>
                    <a:cubicBezTo>
                      <a:pt x="0" y="422"/>
                      <a:pt x="160" y="0"/>
                      <a:pt x="356" y="0"/>
                    </a:cubicBezTo>
                    <a:lnTo>
                      <a:pt x="1782" y="0"/>
                    </a:lnTo>
                    <a:cubicBezTo>
                      <a:pt x="1978" y="0"/>
                      <a:pt x="2186" y="303"/>
                      <a:pt x="2186" y="499"/>
                    </a:cubicBezTo>
                    <a:lnTo>
                      <a:pt x="2138" y="2353"/>
                    </a:lnTo>
                    <a:cubicBezTo>
                      <a:pt x="2138" y="2549"/>
                      <a:pt x="1978" y="2709"/>
                      <a:pt x="1782" y="2709"/>
                    </a:cubicBezTo>
                    <a:lnTo>
                      <a:pt x="356" y="2709"/>
                    </a:lnTo>
                    <a:cubicBezTo>
                      <a:pt x="160" y="2709"/>
                      <a:pt x="0" y="2549"/>
                      <a:pt x="0" y="2353"/>
                    </a:cubicBezTo>
                    <a:lnTo>
                      <a:pt x="0" y="618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cxnSp>
            <p:nvCxnSpPr>
              <p:cNvPr id="15" name="直接连接符 14"/>
              <p:cNvCxnSpPr>
                <a:stCxn id="14" idx="0"/>
              </p:cNvCxnSpPr>
              <p:nvPr/>
            </p:nvCxnSpPr>
            <p:spPr>
              <a:xfrm>
                <a:off x="5251" y="4758"/>
                <a:ext cx="2186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16" name="文本框 15"/>
            <p:cNvSpPr txBox="1"/>
            <p:nvPr/>
          </p:nvSpPr>
          <p:spPr>
            <a:xfrm>
              <a:off x="11175" y="3431"/>
              <a:ext cx="743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/>
                <a:t>1.2</a:t>
              </a:r>
              <a:endParaRPr lang="en-US" altLang="zh-CN"/>
            </a:p>
          </p:txBody>
        </p:sp>
        <p:sp>
          <p:nvSpPr>
            <p:cNvPr id="17" name="文本框 16"/>
            <p:cNvSpPr txBox="1"/>
            <p:nvPr/>
          </p:nvSpPr>
          <p:spPr>
            <a:xfrm>
              <a:off x="10683" y="4272"/>
              <a:ext cx="1728" cy="1016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更新订单</a:t>
              </a:r>
              <a:endParaRPr lang="zh-CN" altLang="en-US"/>
            </a:p>
            <a:p>
              <a:r>
                <a:rPr lang="zh-CN" altLang="en-US"/>
                <a:t>数据库</a:t>
              </a:r>
              <a:endParaRPr lang="zh-CN" altLang="en-US"/>
            </a:p>
          </p:txBody>
        </p:sp>
      </p:grpSp>
      <p:cxnSp>
        <p:nvCxnSpPr>
          <p:cNvPr id="20" name="直接连接符 19"/>
          <p:cNvCxnSpPr/>
          <p:nvPr/>
        </p:nvCxnSpPr>
        <p:spPr>
          <a:xfrm>
            <a:off x="5884545" y="772795"/>
            <a:ext cx="1538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直接连接符 20"/>
          <p:cNvCxnSpPr/>
          <p:nvPr/>
        </p:nvCxnSpPr>
        <p:spPr>
          <a:xfrm>
            <a:off x="5854065" y="1179830"/>
            <a:ext cx="1538605" cy="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2" name="文本框 21"/>
          <p:cNvSpPr txBox="1"/>
          <p:nvPr/>
        </p:nvSpPr>
        <p:spPr>
          <a:xfrm>
            <a:off x="6074410" y="81153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订单信息</a:t>
            </a:r>
            <a:endParaRPr lang="zh-CN" altLang="en-US"/>
          </a:p>
        </p:txBody>
      </p:sp>
      <p:cxnSp>
        <p:nvCxnSpPr>
          <p:cNvPr id="23" name="直接箭头连接符 22"/>
          <p:cNvCxnSpPr>
            <a:stCxn id="16" idx="0"/>
            <a:endCxn id="22" idx="2"/>
          </p:cNvCxnSpPr>
          <p:nvPr/>
        </p:nvCxnSpPr>
        <p:spPr>
          <a:xfrm flipV="1">
            <a:off x="6548120" y="1179830"/>
            <a:ext cx="74930" cy="861060"/>
          </a:xfrm>
          <a:prstGeom prst="straightConnector1">
            <a:avLst/>
          </a:prstGeom>
          <a:ln>
            <a:headEnd type="arrow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直接箭头连接符 23"/>
          <p:cNvCxnSpPr/>
          <p:nvPr/>
        </p:nvCxnSpPr>
        <p:spPr>
          <a:xfrm flipV="1">
            <a:off x="4722495" y="2975610"/>
            <a:ext cx="1131570" cy="1524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25" name="组合 24"/>
          <p:cNvGrpSpPr/>
          <p:nvPr/>
        </p:nvGrpSpPr>
        <p:grpSpPr>
          <a:xfrm>
            <a:off x="8253095" y="2016760"/>
            <a:ext cx="1388110" cy="1719580"/>
            <a:chOff x="10454" y="3393"/>
            <a:chExt cx="2186" cy="2708"/>
          </a:xfrm>
        </p:grpSpPr>
        <p:grpSp>
          <p:nvGrpSpPr>
            <p:cNvPr id="26" name="组合 25"/>
            <p:cNvGrpSpPr/>
            <p:nvPr/>
          </p:nvGrpSpPr>
          <p:grpSpPr>
            <a:xfrm>
              <a:off x="10454" y="3393"/>
              <a:ext cx="2186" cy="2708"/>
              <a:chOff x="5251" y="4140"/>
              <a:chExt cx="2186" cy="2708"/>
            </a:xfrm>
          </p:grpSpPr>
          <p:sp>
            <p:nvSpPr>
              <p:cNvPr id="27" name="任意多边形 26"/>
              <p:cNvSpPr/>
              <p:nvPr/>
            </p:nvSpPr>
            <p:spPr>
              <a:xfrm>
                <a:off x="5251" y="4140"/>
                <a:ext cx="2186" cy="2709"/>
              </a:xfrm>
              <a:custGeom>
                <a:avLst/>
                <a:gdLst>
                  <a:gd name="connsiteX0" fmla="*/ 0 w 2186"/>
                  <a:gd name="connsiteY0" fmla="*/ 618 h 2709"/>
                  <a:gd name="connsiteX1" fmla="*/ 356 w 2186"/>
                  <a:gd name="connsiteY1" fmla="*/ 0 h 2709"/>
                  <a:gd name="connsiteX2" fmla="*/ 1782 w 2186"/>
                  <a:gd name="connsiteY2" fmla="*/ 0 h 2709"/>
                  <a:gd name="connsiteX3" fmla="*/ 2186 w 2186"/>
                  <a:gd name="connsiteY3" fmla="*/ 499 h 2709"/>
                  <a:gd name="connsiteX4" fmla="*/ 2138 w 2186"/>
                  <a:gd name="connsiteY4" fmla="*/ 2353 h 2709"/>
                  <a:gd name="connsiteX5" fmla="*/ 1782 w 2186"/>
                  <a:gd name="connsiteY5" fmla="*/ 2709 h 2709"/>
                  <a:gd name="connsiteX6" fmla="*/ 356 w 2186"/>
                  <a:gd name="connsiteY6" fmla="*/ 2709 h 2709"/>
                  <a:gd name="connsiteX7" fmla="*/ 0 w 2186"/>
                  <a:gd name="connsiteY7" fmla="*/ 2353 h 2709"/>
                  <a:gd name="connsiteX8" fmla="*/ 0 w 2186"/>
                  <a:gd name="connsiteY8" fmla="*/ 618 h 2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86" h="2709">
                    <a:moveTo>
                      <a:pt x="0" y="618"/>
                    </a:moveTo>
                    <a:cubicBezTo>
                      <a:pt x="0" y="422"/>
                      <a:pt x="160" y="0"/>
                      <a:pt x="356" y="0"/>
                    </a:cubicBezTo>
                    <a:lnTo>
                      <a:pt x="1782" y="0"/>
                    </a:lnTo>
                    <a:cubicBezTo>
                      <a:pt x="1978" y="0"/>
                      <a:pt x="2186" y="303"/>
                      <a:pt x="2186" y="499"/>
                    </a:cubicBezTo>
                    <a:lnTo>
                      <a:pt x="2138" y="2353"/>
                    </a:lnTo>
                    <a:cubicBezTo>
                      <a:pt x="2138" y="2549"/>
                      <a:pt x="1978" y="2709"/>
                      <a:pt x="1782" y="2709"/>
                    </a:cubicBezTo>
                    <a:lnTo>
                      <a:pt x="356" y="2709"/>
                    </a:lnTo>
                    <a:cubicBezTo>
                      <a:pt x="160" y="2709"/>
                      <a:pt x="0" y="2549"/>
                      <a:pt x="0" y="2353"/>
                    </a:cubicBezTo>
                    <a:lnTo>
                      <a:pt x="0" y="618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cxnSp>
            <p:nvCxnSpPr>
              <p:cNvPr id="28" name="直接连接符 27"/>
              <p:cNvCxnSpPr>
                <a:stCxn id="27" idx="0"/>
              </p:cNvCxnSpPr>
              <p:nvPr/>
            </p:nvCxnSpPr>
            <p:spPr>
              <a:xfrm>
                <a:off x="5251" y="4758"/>
                <a:ext cx="2186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29" name="文本框 28"/>
            <p:cNvSpPr txBox="1"/>
            <p:nvPr/>
          </p:nvSpPr>
          <p:spPr>
            <a:xfrm>
              <a:off x="11175" y="3431"/>
              <a:ext cx="743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/>
                <a:t>1.3</a:t>
              </a:r>
              <a:endParaRPr lang="en-US" altLang="zh-CN"/>
            </a:p>
          </p:txBody>
        </p:sp>
        <p:sp>
          <p:nvSpPr>
            <p:cNvPr id="30" name="文本框 29"/>
            <p:cNvSpPr txBox="1"/>
            <p:nvPr/>
          </p:nvSpPr>
          <p:spPr>
            <a:xfrm>
              <a:off x="10683" y="4272"/>
              <a:ext cx="172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处理订单</a:t>
              </a:r>
              <a:endParaRPr lang="zh-CN" altLang="en-US"/>
            </a:p>
          </p:txBody>
        </p:sp>
      </p:grpSp>
      <p:cxnSp>
        <p:nvCxnSpPr>
          <p:cNvPr id="31" name="直接箭头连接符 30"/>
          <p:cNvCxnSpPr/>
          <p:nvPr/>
        </p:nvCxnSpPr>
        <p:spPr>
          <a:xfrm>
            <a:off x="7257415" y="2885440"/>
            <a:ext cx="96583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2441575" y="257492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事务</a:t>
            </a:r>
            <a:endParaRPr lang="zh-CN" altLang="en-US"/>
          </a:p>
        </p:txBody>
      </p:sp>
      <p:sp>
        <p:nvSpPr>
          <p:cNvPr id="33" name="文本框 32"/>
          <p:cNvSpPr txBox="1"/>
          <p:nvPr/>
        </p:nvSpPr>
        <p:spPr>
          <a:xfrm>
            <a:off x="4968240" y="257492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事务</a:t>
            </a:r>
            <a:endParaRPr lang="zh-CN" altLang="en-US"/>
          </a:p>
        </p:txBody>
      </p:sp>
      <p:sp>
        <p:nvSpPr>
          <p:cNvPr id="34" name="文本框 33"/>
          <p:cNvSpPr txBox="1"/>
          <p:nvPr/>
        </p:nvSpPr>
        <p:spPr>
          <a:xfrm>
            <a:off x="7257415" y="251714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订单信息</a:t>
            </a:r>
            <a:endParaRPr lang="zh-CN" altLang="en-US"/>
          </a:p>
        </p:txBody>
      </p:sp>
      <p:grpSp>
        <p:nvGrpSpPr>
          <p:cNvPr id="35" name="组合 34"/>
          <p:cNvGrpSpPr/>
          <p:nvPr/>
        </p:nvGrpSpPr>
        <p:grpSpPr>
          <a:xfrm>
            <a:off x="10681970" y="1923415"/>
            <a:ext cx="1388110" cy="1719580"/>
            <a:chOff x="10454" y="3393"/>
            <a:chExt cx="2186" cy="2708"/>
          </a:xfrm>
        </p:grpSpPr>
        <p:grpSp>
          <p:nvGrpSpPr>
            <p:cNvPr id="36" name="组合 35"/>
            <p:cNvGrpSpPr/>
            <p:nvPr/>
          </p:nvGrpSpPr>
          <p:grpSpPr>
            <a:xfrm>
              <a:off x="10454" y="3393"/>
              <a:ext cx="2186" cy="2708"/>
              <a:chOff x="5251" y="4140"/>
              <a:chExt cx="2186" cy="2708"/>
            </a:xfrm>
          </p:grpSpPr>
          <p:sp>
            <p:nvSpPr>
              <p:cNvPr id="37" name="任意多边形 36"/>
              <p:cNvSpPr/>
              <p:nvPr/>
            </p:nvSpPr>
            <p:spPr>
              <a:xfrm>
                <a:off x="5251" y="4140"/>
                <a:ext cx="2186" cy="2709"/>
              </a:xfrm>
              <a:custGeom>
                <a:avLst/>
                <a:gdLst>
                  <a:gd name="connsiteX0" fmla="*/ 0 w 2186"/>
                  <a:gd name="connsiteY0" fmla="*/ 618 h 2709"/>
                  <a:gd name="connsiteX1" fmla="*/ 356 w 2186"/>
                  <a:gd name="connsiteY1" fmla="*/ 0 h 2709"/>
                  <a:gd name="connsiteX2" fmla="*/ 1782 w 2186"/>
                  <a:gd name="connsiteY2" fmla="*/ 0 h 2709"/>
                  <a:gd name="connsiteX3" fmla="*/ 2186 w 2186"/>
                  <a:gd name="connsiteY3" fmla="*/ 499 h 2709"/>
                  <a:gd name="connsiteX4" fmla="*/ 2138 w 2186"/>
                  <a:gd name="connsiteY4" fmla="*/ 2353 h 2709"/>
                  <a:gd name="connsiteX5" fmla="*/ 1782 w 2186"/>
                  <a:gd name="connsiteY5" fmla="*/ 2709 h 2709"/>
                  <a:gd name="connsiteX6" fmla="*/ 356 w 2186"/>
                  <a:gd name="connsiteY6" fmla="*/ 2709 h 2709"/>
                  <a:gd name="connsiteX7" fmla="*/ 0 w 2186"/>
                  <a:gd name="connsiteY7" fmla="*/ 2353 h 2709"/>
                  <a:gd name="connsiteX8" fmla="*/ 0 w 2186"/>
                  <a:gd name="connsiteY8" fmla="*/ 618 h 2709"/>
                </a:gdLst>
                <a:ahLst/>
                <a:cxnLst>
                  <a:cxn ang="0">
                    <a:pos x="connsiteX0" y="connsiteY0"/>
                  </a:cxn>
                  <a:cxn ang="0">
                    <a:pos x="connsiteX1" y="connsiteY1"/>
                  </a:cxn>
                  <a:cxn ang="0">
                    <a:pos x="connsiteX2" y="connsiteY2"/>
                  </a:cxn>
                  <a:cxn ang="0">
                    <a:pos x="connsiteX3" y="connsiteY3"/>
                  </a:cxn>
                  <a:cxn ang="0">
                    <a:pos x="connsiteX4" y="connsiteY4"/>
                  </a:cxn>
                  <a:cxn ang="0">
                    <a:pos x="connsiteX5" y="connsiteY5"/>
                  </a:cxn>
                  <a:cxn ang="0">
                    <a:pos x="connsiteX6" y="connsiteY6"/>
                  </a:cxn>
                  <a:cxn ang="0">
                    <a:pos x="connsiteX7" y="connsiteY7"/>
                  </a:cxn>
                  <a:cxn ang="0">
                    <a:pos x="connsiteX8" y="connsiteY8"/>
                  </a:cxn>
                </a:cxnLst>
                <a:rect l="l" t="t" r="r" b="b"/>
                <a:pathLst>
                  <a:path w="2186" h="2709">
                    <a:moveTo>
                      <a:pt x="0" y="618"/>
                    </a:moveTo>
                    <a:cubicBezTo>
                      <a:pt x="0" y="422"/>
                      <a:pt x="160" y="0"/>
                      <a:pt x="356" y="0"/>
                    </a:cubicBezTo>
                    <a:lnTo>
                      <a:pt x="1782" y="0"/>
                    </a:lnTo>
                    <a:cubicBezTo>
                      <a:pt x="1978" y="0"/>
                      <a:pt x="2186" y="303"/>
                      <a:pt x="2186" y="499"/>
                    </a:cubicBezTo>
                    <a:lnTo>
                      <a:pt x="2138" y="2353"/>
                    </a:lnTo>
                    <a:cubicBezTo>
                      <a:pt x="2138" y="2549"/>
                      <a:pt x="1978" y="2709"/>
                      <a:pt x="1782" y="2709"/>
                    </a:cubicBezTo>
                    <a:lnTo>
                      <a:pt x="356" y="2709"/>
                    </a:lnTo>
                    <a:cubicBezTo>
                      <a:pt x="160" y="2709"/>
                      <a:pt x="0" y="2549"/>
                      <a:pt x="0" y="2353"/>
                    </a:cubicBezTo>
                    <a:lnTo>
                      <a:pt x="0" y="618"/>
                    </a:lnTo>
                    <a:close/>
                  </a:path>
                </a:pathLst>
              </a:custGeom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p>
                <a:pPr algn="ctr"/>
                <a:endParaRPr lang="zh-CN" altLang="en-US"/>
              </a:p>
            </p:txBody>
          </p:sp>
          <p:cxnSp>
            <p:nvCxnSpPr>
              <p:cNvPr id="38" name="直接连接符 37"/>
              <p:cNvCxnSpPr>
                <a:stCxn id="37" idx="0"/>
              </p:cNvCxnSpPr>
              <p:nvPr/>
            </p:nvCxnSpPr>
            <p:spPr>
              <a:xfrm>
                <a:off x="5251" y="4758"/>
                <a:ext cx="2186" cy="0"/>
              </a:xfrm>
              <a:prstGeom prst="line">
                <a:avLst/>
              </a:prstGeom>
              <a:ln>
                <a:solidFill>
                  <a:schemeClr val="tx1"/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</p:cxnSp>
        </p:grpSp>
        <p:sp>
          <p:nvSpPr>
            <p:cNvPr id="39" name="文本框 38"/>
            <p:cNvSpPr txBox="1"/>
            <p:nvPr/>
          </p:nvSpPr>
          <p:spPr>
            <a:xfrm>
              <a:off x="11175" y="3431"/>
              <a:ext cx="470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en-US" altLang="zh-CN"/>
                <a:t>2</a:t>
              </a:r>
              <a:endParaRPr lang="en-US" altLang="zh-CN"/>
            </a:p>
          </p:txBody>
        </p:sp>
        <p:sp>
          <p:nvSpPr>
            <p:cNvPr id="40" name="文本框 39"/>
            <p:cNvSpPr txBox="1"/>
            <p:nvPr/>
          </p:nvSpPr>
          <p:spPr>
            <a:xfrm>
              <a:off x="10683" y="4272"/>
              <a:ext cx="1728" cy="58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p>
              <a:r>
                <a:rPr lang="zh-CN" altLang="en-US"/>
                <a:t>产生订单</a:t>
              </a:r>
              <a:endParaRPr lang="zh-CN" altLang="en-US"/>
            </a:p>
          </p:txBody>
        </p:sp>
      </p:grpSp>
      <p:cxnSp>
        <p:nvCxnSpPr>
          <p:cNvPr id="41" name="直接箭头连接符 40"/>
          <p:cNvCxnSpPr/>
          <p:nvPr/>
        </p:nvCxnSpPr>
        <p:spPr>
          <a:xfrm>
            <a:off x="9626600" y="2915285"/>
            <a:ext cx="110109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9641205" y="248158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订单信息</a:t>
            </a:r>
            <a:endParaRPr lang="zh-CN" altLang="en-US"/>
          </a:p>
        </p:txBody>
      </p:sp>
      <p:cxnSp>
        <p:nvCxnSpPr>
          <p:cNvPr id="43" name="直接箭头连接符 42"/>
          <p:cNvCxnSpPr/>
          <p:nvPr/>
        </p:nvCxnSpPr>
        <p:spPr>
          <a:xfrm flipH="1">
            <a:off x="9460230" y="3669665"/>
            <a:ext cx="1886585" cy="12223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4" name="矩形 43"/>
          <p:cNvSpPr/>
          <p:nvPr/>
        </p:nvSpPr>
        <p:spPr>
          <a:xfrm>
            <a:off x="8072120" y="4636135"/>
            <a:ext cx="1388110" cy="128270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司机</a:t>
            </a:r>
            <a:endParaRPr lang="zh-CN" altLang="en-US"/>
          </a:p>
        </p:txBody>
      </p:sp>
      <p:sp>
        <p:nvSpPr>
          <p:cNvPr id="45" name="文本框 44"/>
          <p:cNvSpPr txBox="1"/>
          <p:nvPr/>
        </p:nvSpPr>
        <p:spPr>
          <a:xfrm>
            <a:off x="10396220" y="4267835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订单</a:t>
            </a:r>
            <a:endParaRPr lang="zh-CN" altLang="en-US"/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457960" cy="1191895"/>
          </a:xfrm>
        </p:spPr>
        <p:txBody>
          <a:bodyPr>
            <a:normAutofit fontScale="90000"/>
          </a:bodyPr>
          <a:p>
            <a:r>
              <a:rPr lang="en-US" altLang="zh-CN"/>
              <a:t>E-R</a:t>
            </a:r>
            <a:r>
              <a:rPr lang="zh-CN" altLang="en-US"/>
              <a:t>图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2296160" y="2799080"/>
            <a:ext cx="1179830" cy="7080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用户</a:t>
            </a:r>
            <a:endParaRPr lang="zh-CN" altLang="en-US"/>
          </a:p>
        </p:txBody>
      </p:sp>
      <p:sp>
        <p:nvSpPr>
          <p:cNvPr id="5" name="矩形 4"/>
          <p:cNvSpPr/>
          <p:nvPr/>
        </p:nvSpPr>
        <p:spPr>
          <a:xfrm>
            <a:off x="8808720" y="2672080"/>
            <a:ext cx="1179830" cy="7080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司机</a:t>
            </a:r>
            <a:endParaRPr lang="zh-CN" altLang="en-US"/>
          </a:p>
        </p:txBody>
      </p:sp>
      <p:sp>
        <p:nvSpPr>
          <p:cNvPr id="8" name="矩形 7"/>
          <p:cNvSpPr/>
          <p:nvPr/>
        </p:nvSpPr>
        <p:spPr>
          <a:xfrm>
            <a:off x="5622925" y="4309745"/>
            <a:ext cx="1179830" cy="70802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订单</a:t>
            </a:r>
            <a:endParaRPr lang="zh-CN" altLang="en-US"/>
          </a:p>
        </p:txBody>
      </p:sp>
      <p:sp>
        <p:nvSpPr>
          <p:cNvPr id="9" name="椭圆 8"/>
          <p:cNvSpPr/>
          <p:nvPr/>
        </p:nvSpPr>
        <p:spPr>
          <a:xfrm>
            <a:off x="486410" y="2091055"/>
            <a:ext cx="911860" cy="692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年龄</a:t>
            </a:r>
            <a:endParaRPr lang="zh-CN" altLang="en-US"/>
          </a:p>
        </p:txBody>
      </p:sp>
      <p:sp>
        <p:nvSpPr>
          <p:cNvPr id="10" name="椭圆 9"/>
          <p:cNvSpPr/>
          <p:nvPr/>
        </p:nvSpPr>
        <p:spPr>
          <a:xfrm>
            <a:off x="2453640" y="1556385"/>
            <a:ext cx="943610" cy="692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性别</a:t>
            </a:r>
            <a:endParaRPr lang="zh-CN" altLang="en-US"/>
          </a:p>
        </p:txBody>
      </p:sp>
      <p:sp>
        <p:nvSpPr>
          <p:cNvPr id="11" name="椭圆 10"/>
          <p:cNvSpPr/>
          <p:nvPr/>
        </p:nvSpPr>
        <p:spPr>
          <a:xfrm>
            <a:off x="3790315" y="1351915"/>
            <a:ext cx="1195705" cy="7391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姓名</a:t>
            </a:r>
            <a:endParaRPr lang="zh-CN" altLang="en-US"/>
          </a:p>
        </p:txBody>
      </p:sp>
      <p:sp>
        <p:nvSpPr>
          <p:cNvPr id="12" name="椭圆 11"/>
          <p:cNvSpPr/>
          <p:nvPr/>
        </p:nvSpPr>
        <p:spPr>
          <a:xfrm>
            <a:off x="486410" y="3978910"/>
            <a:ext cx="1007110" cy="81851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职业</a:t>
            </a:r>
            <a:endParaRPr lang="zh-CN" altLang="en-US"/>
          </a:p>
        </p:txBody>
      </p:sp>
      <p:sp>
        <p:nvSpPr>
          <p:cNvPr id="13" name="椭圆 12"/>
          <p:cNvSpPr/>
          <p:nvPr/>
        </p:nvSpPr>
        <p:spPr>
          <a:xfrm>
            <a:off x="2264410" y="4388485"/>
            <a:ext cx="1132840" cy="770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常住地</a:t>
            </a:r>
            <a:endParaRPr lang="zh-CN" altLang="en-US"/>
          </a:p>
        </p:txBody>
      </p:sp>
      <p:sp>
        <p:nvSpPr>
          <p:cNvPr id="14" name="菱形 13"/>
          <p:cNvSpPr/>
          <p:nvPr/>
        </p:nvSpPr>
        <p:spPr>
          <a:xfrm>
            <a:off x="3790315" y="3884295"/>
            <a:ext cx="1132840" cy="61341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下单</a:t>
            </a:r>
            <a:endParaRPr lang="zh-CN" altLang="en-US"/>
          </a:p>
        </p:txBody>
      </p:sp>
      <p:sp>
        <p:nvSpPr>
          <p:cNvPr id="15" name="菱形 14"/>
          <p:cNvSpPr/>
          <p:nvPr/>
        </p:nvSpPr>
        <p:spPr>
          <a:xfrm>
            <a:off x="7503160" y="3695700"/>
            <a:ext cx="1305560" cy="69215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接单</a:t>
            </a: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7330440" y="1351915"/>
            <a:ext cx="1195705" cy="73914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姓名</a:t>
            </a:r>
            <a:endParaRPr lang="zh-CN" altLang="en-US"/>
          </a:p>
        </p:txBody>
      </p:sp>
      <p:sp>
        <p:nvSpPr>
          <p:cNvPr id="17" name="椭圆 16"/>
          <p:cNvSpPr/>
          <p:nvPr/>
        </p:nvSpPr>
        <p:spPr>
          <a:xfrm>
            <a:off x="9155430" y="998855"/>
            <a:ext cx="943610" cy="692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性别</a:t>
            </a:r>
            <a:endParaRPr lang="zh-CN" altLang="en-US"/>
          </a:p>
        </p:txBody>
      </p:sp>
      <p:sp>
        <p:nvSpPr>
          <p:cNvPr id="19" name="椭圆 18"/>
          <p:cNvSpPr/>
          <p:nvPr/>
        </p:nvSpPr>
        <p:spPr>
          <a:xfrm>
            <a:off x="10601960" y="1691005"/>
            <a:ext cx="911860" cy="69215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年龄</a:t>
            </a:r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19270980" y="598805"/>
            <a:ext cx="943610" cy="69215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性别</a:t>
            </a:r>
            <a:endParaRPr lang="zh-CN" altLang="en-US"/>
          </a:p>
        </p:txBody>
      </p:sp>
      <p:sp>
        <p:nvSpPr>
          <p:cNvPr id="21" name="圆角矩形 20"/>
          <p:cNvSpPr/>
          <p:nvPr/>
        </p:nvSpPr>
        <p:spPr>
          <a:xfrm>
            <a:off x="24147780" y="394335"/>
            <a:ext cx="1195705" cy="7391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姓名</a:t>
            </a:r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9217660" y="5850890"/>
            <a:ext cx="1022350" cy="723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牌照</a:t>
            </a:r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0818495" y="5819775"/>
            <a:ext cx="1148715" cy="72390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车外观</a:t>
            </a:r>
            <a:endParaRPr lang="zh-CN" altLang="en-US"/>
          </a:p>
        </p:txBody>
      </p:sp>
      <p:cxnSp>
        <p:nvCxnSpPr>
          <p:cNvPr id="24" name="直接连接符 23"/>
          <p:cNvCxnSpPr>
            <a:endCxn id="10" idx="4"/>
          </p:cNvCxnSpPr>
          <p:nvPr/>
        </p:nvCxnSpPr>
        <p:spPr>
          <a:xfrm flipV="1">
            <a:off x="2877820" y="2248535"/>
            <a:ext cx="47625" cy="708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直接连接符 24"/>
          <p:cNvCxnSpPr/>
          <p:nvPr/>
        </p:nvCxnSpPr>
        <p:spPr>
          <a:xfrm flipV="1">
            <a:off x="3176905" y="1949450"/>
            <a:ext cx="849630" cy="8655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连接符 25"/>
          <p:cNvCxnSpPr>
            <a:stCxn id="4" idx="1"/>
            <a:endCxn id="9" idx="6"/>
          </p:cNvCxnSpPr>
          <p:nvPr/>
        </p:nvCxnSpPr>
        <p:spPr>
          <a:xfrm flipH="1" flipV="1">
            <a:off x="1398270" y="2437130"/>
            <a:ext cx="897890" cy="7162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直接连接符 26"/>
          <p:cNvCxnSpPr>
            <a:endCxn id="12" idx="6"/>
          </p:cNvCxnSpPr>
          <p:nvPr/>
        </p:nvCxnSpPr>
        <p:spPr>
          <a:xfrm flipH="1">
            <a:off x="1493520" y="3538855"/>
            <a:ext cx="1038225" cy="84963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直接连接符 27"/>
          <p:cNvCxnSpPr>
            <a:stCxn id="4" idx="2"/>
          </p:cNvCxnSpPr>
          <p:nvPr/>
        </p:nvCxnSpPr>
        <p:spPr>
          <a:xfrm flipH="1">
            <a:off x="2736215" y="3507105"/>
            <a:ext cx="149860" cy="10541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3460115" y="3491230"/>
            <a:ext cx="471805" cy="708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0" name="直接连接符 29"/>
          <p:cNvCxnSpPr/>
          <p:nvPr/>
        </p:nvCxnSpPr>
        <p:spPr>
          <a:xfrm>
            <a:off x="4451350" y="4309745"/>
            <a:ext cx="1431290" cy="5657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直接连接符 30"/>
          <p:cNvCxnSpPr/>
          <p:nvPr/>
        </p:nvCxnSpPr>
        <p:spPr>
          <a:xfrm flipV="1">
            <a:off x="6685280" y="4152265"/>
            <a:ext cx="1226820" cy="7080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 flipV="1">
            <a:off x="8620125" y="3114040"/>
            <a:ext cx="597535" cy="8178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 flipH="1" flipV="1">
            <a:off x="8226425" y="1981200"/>
            <a:ext cx="897255" cy="80264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直接连接符 33"/>
          <p:cNvCxnSpPr/>
          <p:nvPr/>
        </p:nvCxnSpPr>
        <p:spPr>
          <a:xfrm flipV="1">
            <a:off x="9516745" y="1556385"/>
            <a:ext cx="204470" cy="11957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直接连接符 34"/>
          <p:cNvCxnSpPr/>
          <p:nvPr/>
        </p:nvCxnSpPr>
        <p:spPr>
          <a:xfrm flipV="1">
            <a:off x="9846945" y="2169795"/>
            <a:ext cx="1116965" cy="83375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连接符 36"/>
          <p:cNvCxnSpPr/>
          <p:nvPr/>
        </p:nvCxnSpPr>
        <p:spPr>
          <a:xfrm>
            <a:off x="9658350" y="3302635"/>
            <a:ext cx="550545" cy="106997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9" name="椭圆 38"/>
          <p:cNvSpPr/>
          <p:nvPr/>
        </p:nvSpPr>
        <p:spPr>
          <a:xfrm>
            <a:off x="3900805" y="5599430"/>
            <a:ext cx="1210945" cy="770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出发时间</a:t>
            </a:r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5882640" y="5615305"/>
            <a:ext cx="1210945" cy="770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起始地</a:t>
            </a:r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7503160" y="5552440"/>
            <a:ext cx="1210945" cy="77089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目的地</a:t>
            </a:r>
            <a:endParaRPr lang="zh-CN" altLang="en-US"/>
          </a:p>
        </p:txBody>
      </p:sp>
      <p:cxnSp>
        <p:nvCxnSpPr>
          <p:cNvPr id="42" name="直接连接符 41"/>
          <p:cNvCxnSpPr/>
          <p:nvPr/>
        </p:nvCxnSpPr>
        <p:spPr>
          <a:xfrm flipV="1">
            <a:off x="4451350" y="4907280"/>
            <a:ext cx="1588770" cy="943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直接连接符 42"/>
          <p:cNvCxnSpPr/>
          <p:nvPr/>
        </p:nvCxnSpPr>
        <p:spPr>
          <a:xfrm flipH="1" flipV="1">
            <a:off x="6464935" y="4734560"/>
            <a:ext cx="440055" cy="11480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4" name="直接连接符 43"/>
          <p:cNvCxnSpPr/>
          <p:nvPr/>
        </p:nvCxnSpPr>
        <p:spPr>
          <a:xfrm flipH="1" flipV="1">
            <a:off x="6653530" y="4797425"/>
            <a:ext cx="2045335" cy="102235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文本框 44"/>
          <p:cNvSpPr txBox="1"/>
          <p:nvPr/>
        </p:nvSpPr>
        <p:spPr>
          <a:xfrm>
            <a:off x="3680460" y="3444240"/>
            <a:ext cx="2984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46" name="文本框 45"/>
          <p:cNvSpPr txBox="1"/>
          <p:nvPr/>
        </p:nvSpPr>
        <p:spPr>
          <a:xfrm>
            <a:off x="5316220" y="4466590"/>
            <a:ext cx="3028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n</a:t>
            </a:r>
            <a:endParaRPr lang="en-US" altLang="zh-CN"/>
          </a:p>
        </p:txBody>
      </p:sp>
      <p:sp>
        <p:nvSpPr>
          <p:cNvPr id="47" name="文本框 46"/>
          <p:cNvSpPr txBox="1"/>
          <p:nvPr/>
        </p:nvSpPr>
        <p:spPr>
          <a:xfrm>
            <a:off x="7078345" y="4419600"/>
            <a:ext cx="302895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n</a:t>
            </a:r>
            <a:endParaRPr lang="en-US" altLang="zh-CN"/>
          </a:p>
        </p:txBody>
      </p:sp>
      <p:sp>
        <p:nvSpPr>
          <p:cNvPr id="48" name="文本框 47"/>
          <p:cNvSpPr txBox="1"/>
          <p:nvPr/>
        </p:nvSpPr>
        <p:spPr>
          <a:xfrm>
            <a:off x="8620125" y="3334385"/>
            <a:ext cx="2984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49" name="菱形 48"/>
          <p:cNvSpPr/>
          <p:nvPr/>
        </p:nvSpPr>
        <p:spPr>
          <a:xfrm>
            <a:off x="9721215" y="4097655"/>
            <a:ext cx="1258570" cy="581660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拥有</a:t>
            </a:r>
            <a:endParaRPr lang="zh-CN" altLang="en-US"/>
          </a:p>
        </p:txBody>
      </p:sp>
      <p:sp>
        <p:nvSpPr>
          <p:cNvPr id="50" name="矩形 49"/>
          <p:cNvSpPr/>
          <p:nvPr/>
        </p:nvSpPr>
        <p:spPr>
          <a:xfrm>
            <a:off x="10476230" y="5048885"/>
            <a:ext cx="755015" cy="4876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车辆</a:t>
            </a:r>
            <a:endParaRPr lang="zh-CN" altLang="en-US"/>
          </a:p>
        </p:txBody>
      </p:sp>
      <p:cxnSp>
        <p:nvCxnSpPr>
          <p:cNvPr id="51" name="直接连接符 50"/>
          <p:cNvCxnSpPr/>
          <p:nvPr/>
        </p:nvCxnSpPr>
        <p:spPr>
          <a:xfrm>
            <a:off x="10397490" y="4545330"/>
            <a:ext cx="456565" cy="629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2" name="直接连接符 51"/>
          <p:cNvCxnSpPr/>
          <p:nvPr/>
        </p:nvCxnSpPr>
        <p:spPr>
          <a:xfrm flipV="1">
            <a:off x="9674225" y="5489575"/>
            <a:ext cx="943610" cy="62928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3" name="直接连接符 52"/>
          <p:cNvCxnSpPr/>
          <p:nvPr/>
        </p:nvCxnSpPr>
        <p:spPr>
          <a:xfrm flipH="1" flipV="1">
            <a:off x="10948035" y="5457825"/>
            <a:ext cx="535305" cy="64516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文本框 53"/>
          <p:cNvSpPr txBox="1"/>
          <p:nvPr/>
        </p:nvSpPr>
        <p:spPr>
          <a:xfrm>
            <a:off x="10020300" y="3585845"/>
            <a:ext cx="29845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1</a:t>
            </a:r>
            <a:endParaRPr lang="en-US" altLang="zh-CN"/>
          </a:p>
        </p:txBody>
      </p:sp>
      <p:sp>
        <p:nvSpPr>
          <p:cNvPr id="56" name="文本框 55"/>
          <p:cNvSpPr txBox="1"/>
          <p:nvPr/>
        </p:nvSpPr>
        <p:spPr>
          <a:xfrm>
            <a:off x="10869930" y="4734560"/>
            <a:ext cx="1530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en-US" altLang="zh-CN"/>
              <a:t>n</a:t>
            </a:r>
            <a:endParaRPr lang="en-US" altLang="zh-CN"/>
          </a:p>
        </p:txBody>
      </p:sp>
      <p:sp>
        <p:nvSpPr>
          <p:cNvPr id="3" name="椭圆 2"/>
          <p:cNvSpPr/>
          <p:nvPr/>
        </p:nvSpPr>
        <p:spPr>
          <a:xfrm>
            <a:off x="11231245" y="3978910"/>
            <a:ext cx="853440" cy="51879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品牌</a:t>
            </a:r>
            <a:endParaRPr lang="zh-CN" altLang="en-US"/>
          </a:p>
        </p:txBody>
      </p:sp>
      <p:cxnSp>
        <p:nvCxnSpPr>
          <p:cNvPr id="6" name="直接连接符 5"/>
          <p:cNvCxnSpPr>
            <a:stCxn id="50" idx="3"/>
            <a:endCxn id="3" idx="4"/>
          </p:cNvCxnSpPr>
          <p:nvPr/>
        </p:nvCxnSpPr>
        <p:spPr>
          <a:xfrm flipV="1">
            <a:off x="11231245" y="4497705"/>
            <a:ext cx="426720" cy="79502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文本框 45"/>
          <p:cNvSpPr txBox="1"/>
          <p:nvPr/>
        </p:nvSpPr>
        <p:spPr>
          <a:xfrm>
            <a:off x="492760" y="519430"/>
            <a:ext cx="14020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用例图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7" name="椭圆 6"/>
          <p:cNvSpPr/>
          <p:nvPr/>
        </p:nvSpPr>
        <p:spPr>
          <a:xfrm>
            <a:off x="5200015" y="1838960"/>
            <a:ext cx="1573530" cy="6769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下单</a:t>
            </a:r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7929245" y="519430"/>
            <a:ext cx="1573530" cy="6769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浏览订单</a:t>
            </a:r>
            <a:endParaRPr lang="zh-CN" altLang="en-US"/>
          </a:p>
        </p:txBody>
      </p:sp>
      <p:sp>
        <p:nvSpPr>
          <p:cNvPr id="15" name="椭圆 14"/>
          <p:cNvSpPr/>
          <p:nvPr/>
        </p:nvSpPr>
        <p:spPr>
          <a:xfrm>
            <a:off x="7929245" y="1483360"/>
            <a:ext cx="1573530" cy="6769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分享订单</a:t>
            </a:r>
            <a:endParaRPr lang="zh-CN" altLang="en-US"/>
          </a:p>
        </p:txBody>
      </p:sp>
      <p:sp>
        <p:nvSpPr>
          <p:cNvPr id="16" name="椭圆 15"/>
          <p:cNvSpPr/>
          <p:nvPr/>
        </p:nvSpPr>
        <p:spPr>
          <a:xfrm>
            <a:off x="7929245" y="2364105"/>
            <a:ext cx="1573530" cy="6769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参与拼单</a:t>
            </a:r>
            <a:endParaRPr lang="zh-CN" altLang="en-US"/>
          </a:p>
        </p:txBody>
      </p:sp>
      <p:sp>
        <p:nvSpPr>
          <p:cNvPr id="23" name="文本框 22"/>
          <p:cNvSpPr txBox="1"/>
          <p:nvPr/>
        </p:nvSpPr>
        <p:spPr>
          <a:xfrm>
            <a:off x="351790" y="1838960"/>
            <a:ext cx="991235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用户</a:t>
            </a:r>
            <a:endParaRPr lang="zh-CN" altLang="en-US"/>
          </a:p>
        </p:txBody>
      </p:sp>
      <p:sp>
        <p:nvSpPr>
          <p:cNvPr id="24" name="文本框 23"/>
          <p:cNvSpPr txBox="1"/>
          <p:nvPr/>
        </p:nvSpPr>
        <p:spPr>
          <a:xfrm>
            <a:off x="351790" y="5306060"/>
            <a:ext cx="880110" cy="368300"/>
          </a:xfrm>
          <a:prstGeom prst="rect">
            <a:avLst/>
          </a:prstGeom>
          <a:noFill/>
        </p:spPr>
        <p:txBody>
          <a:bodyPr wrap="square" rtlCol="0">
            <a:spAutoFit/>
          </a:bodyPr>
          <a:p>
            <a:r>
              <a:rPr lang="zh-CN" altLang="en-US"/>
              <a:t>司机</a:t>
            </a:r>
            <a:endParaRPr lang="zh-CN" altLang="en-US"/>
          </a:p>
        </p:txBody>
      </p:sp>
      <p:grpSp>
        <p:nvGrpSpPr>
          <p:cNvPr id="31" name="组合 30"/>
          <p:cNvGrpSpPr/>
          <p:nvPr/>
        </p:nvGrpSpPr>
        <p:grpSpPr>
          <a:xfrm>
            <a:off x="1343025" y="1684655"/>
            <a:ext cx="693420" cy="1312545"/>
            <a:chOff x="2376" y="2904"/>
            <a:chExt cx="1092" cy="2067"/>
          </a:xfrm>
        </p:grpSpPr>
        <p:sp>
          <p:nvSpPr>
            <p:cNvPr id="2" name="椭圆 1"/>
            <p:cNvSpPr/>
            <p:nvPr/>
          </p:nvSpPr>
          <p:spPr>
            <a:xfrm>
              <a:off x="2376" y="2904"/>
              <a:ext cx="1045" cy="68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6" name="直接连接符 5"/>
            <p:cNvCxnSpPr/>
            <p:nvPr/>
          </p:nvCxnSpPr>
          <p:spPr>
            <a:xfrm>
              <a:off x="2471" y="3997"/>
              <a:ext cx="97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8" name="直接连接符 27"/>
            <p:cNvCxnSpPr>
              <a:stCxn id="2" idx="4"/>
            </p:cNvCxnSpPr>
            <p:nvPr/>
          </p:nvCxnSpPr>
          <p:spPr>
            <a:xfrm flipH="1">
              <a:off x="2898" y="3593"/>
              <a:ext cx="1" cy="10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29" name="直接连接符 28"/>
            <p:cNvCxnSpPr/>
            <p:nvPr/>
          </p:nvCxnSpPr>
          <p:spPr>
            <a:xfrm flipH="1">
              <a:off x="2471" y="4639"/>
              <a:ext cx="404" cy="1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0" name="直接连接符 29"/>
            <p:cNvCxnSpPr/>
            <p:nvPr/>
          </p:nvCxnSpPr>
          <p:spPr>
            <a:xfrm>
              <a:off x="2898" y="4639"/>
              <a:ext cx="571" cy="3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grpSp>
        <p:nvGrpSpPr>
          <p:cNvPr id="33" name="组合 32"/>
          <p:cNvGrpSpPr/>
          <p:nvPr/>
        </p:nvGrpSpPr>
        <p:grpSpPr>
          <a:xfrm>
            <a:off x="1343025" y="4728845"/>
            <a:ext cx="693420" cy="1312545"/>
            <a:chOff x="2376" y="2904"/>
            <a:chExt cx="1092" cy="2067"/>
          </a:xfrm>
        </p:grpSpPr>
        <p:sp>
          <p:nvSpPr>
            <p:cNvPr id="34" name="椭圆 33"/>
            <p:cNvSpPr/>
            <p:nvPr/>
          </p:nvSpPr>
          <p:spPr>
            <a:xfrm>
              <a:off x="2376" y="2904"/>
              <a:ext cx="1045" cy="689"/>
            </a:xfrm>
            <a:prstGeom prst="ellipse">
              <a:avLst/>
            </a:prstGeom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p>
              <a:pPr algn="ctr"/>
              <a:endParaRPr lang="zh-CN" altLang="en-US"/>
            </a:p>
          </p:txBody>
        </p:sp>
        <p:cxnSp>
          <p:nvCxnSpPr>
            <p:cNvPr id="35" name="直接连接符 34"/>
            <p:cNvCxnSpPr/>
            <p:nvPr/>
          </p:nvCxnSpPr>
          <p:spPr>
            <a:xfrm>
              <a:off x="2471" y="3997"/>
              <a:ext cx="974" cy="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6" name="直接连接符 35"/>
            <p:cNvCxnSpPr>
              <a:stCxn id="34" idx="4"/>
            </p:cNvCxnSpPr>
            <p:nvPr/>
          </p:nvCxnSpPr>
          <p:spPr>
            <a:xfrm flipH="1">
              <a:off x="2898" y="3593"/>
              <a:ext cx="1" cy="1070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直接连接符 36"/>
            <p:cNvCxnSpPr/>
            <p:nvPr/>
          </p:nvCxnSpPr>
          <p:spPr>
            <a:xfrm flipH="1">
              <a:off x="2471" y="4639"/>
              <a:ext cx="404" cy="166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直接连接符 37"/>
            <p:cNvCxnSpPr/>
            <p:nvPr/>
          </p:nvCxnSpPr>
          <p:spPr>
            <a:xfrm>
              <a:off x="2898" y="4639"/>
              <a:ext cx="571" cy="333"/>
            </a:xfrm>
            <a:prstGeom prst="line">
              <a:avLst/>
            </a:prstGeom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39" name="等腰三角形 38"/>
          <p:cNvSpPr/>
          <p:nvPr/>
        </p:nvSpPr>
        <p:spPr>
          <a:xfrm rot="16200000">
            <a:off x="6705600" y="2085975"/>
            <a:ext cx="316865" cy="18161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42" name="直接连接符 41"/>
          <p:cNvCxnSpPr>
            <a:stCxn id="39" idx="3"/>
            <a:endCxn id="14" idx="2"/>
          </p:cNvCxnSpPr>
          <p:nvPr/>
        </p:nvCxnSpPr>
        <p:spPr>
          <a:xfrm flipV="1">
            <a:off x="6955155" y="857885"/>
            <a:ext cx="974090" cy="13188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5" name="直接连接符 44"/>
          <p:cNvCxnSpPr>
            <a:endCxn id="15" idx="2"/>
          </p:cNvCxnSpPr>
          <p:nvPr/>
        </p:nvCxnSpPr>
        <p:spPr>
          <a:xfrm flipV="1">
            <a:off x="6985635" y="1821815"/>
            <a:ext cx="943610" cy="3644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8" name="直接连接符 47"/>
          <p:cNvCxnSpPr>
            <a:stCxn id="39" idx="3"/>
            <a:endCxn id="16" idx="2"/>
          </p:cNvCxnSpPr>
          <p:nvPr/>
        </p:nvCxnSpPr>
        <p:spPr>
          <a:xfrm>
            <a:off x="6955155" y="2176780"/>
            <a:ext cx="974090" cy="52578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连接符 48"/>
          <p:cNvCxnSpPr>
            <a:stCxn id="39" idx="3"/>
            <a:endCxn id="68" idx="2"/>
          </p:cNvCxnSpPr>
          <p:nvPr/>
        </p:nvCxnSpPr>
        <p:spPr>
          <a:xfrm>
            <a:off x="6955155" y="2176780"/>
            <a:ext cx="974090" cy="221361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4" name="椭圆 53"/>
          <p:cNvSpPr/>
          <p:nvPr/>
        </p:nvSpPr>
        <p:spPr>
          <a:xfrm>
            <a:off x="7929245" y="3148330"/>
            <a:ext cx="1573530" cy="6769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付款</a:t>
            </a:r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7929245" y="5845810"/>
            <a:ext cx="1573530" cy="6769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撤单</a:t>
            </a:r>
            <a:endParaRPr lang="zh-CN" altLang="en-US"/>
          </a:p>
        </p:txBody>
      </p:sp>
      <p:cxnSp>
        <p:nvCxnSpPr>
          <p:cNvPr id="56" name="直接连接符 55"/>
          <p:cNvCxnSpPr>
            <a:endCxn id="54" idx="2"/>
          </p:cNvCxnSpPr>
          <p:nvPr/>
        </p:nvCxnSpPr>
        <p:spPr>
          <a:xfrm>
            <a:off x="6985635" y="2231390"/>
            <a:ext cx="943610" cy="12553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椭圆 60"/>
          <p:cNvSpPr/>
          <p:nvPr/>
        </p:nvSpPr>
        <p:spPr>
          <a:xfrm>
            <a:off x="10290810" y="1923415"/>
            <a:ext cx="1573530" cy="6769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返回红包</a:t>
            </a:r>
            <a:endParaRPr lang="zh-CN" altLang="en-US"/>
          </a:p>
        </p:txBody>
      </p:sp>
      <p:sp>
        <p:nvSpPr>
          <p:cNvPr id="62" name="等腰三角形 61"/>
          <p:cNvSpPr/>
          <p:nvPr/>
        </p:nvSpPr>
        <p:spPr>
          <a:xfrm rot="16200000">
            <a:off x="9434830" y="1730375"/>
            <a:ext cx="316865" cy="18161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3" name="等腰三角形 62"/>
          <p:cNvSpPr/>
          <p:nvPr/>
        </p:nvSpPr>
        <p:spPr>
          <a:xfrm rot="16200000">
            <a:off x="9434830" y="2611755"/>
            <a:ext cx="316865" cy="18161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4" name="直接连接符 63"/>
          <p:cNvCxnSpPr>
            <a:stCxn id="62" idx="3"/>
            <a:endCxn id="61" idx="2"/>
          </p:cNvCxnSpPr>
          <p:nvPr/>
        </p:nvCxnSpPr>
        <p:spPr>
          <a:xfrm>
            <a:off x="9684385" y="1821180"/>
            <a:ext cx="606425" cy="440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5" name="直接连接符 64"/>
          <p:cNvCxnSpPr>
            <a:stCxn id="63" idx="3"/>
            <a:endCxn id="61" idx="2"/>
          </p:cNvCxnSpPr>
          <p:nvPr/>
        </p:nvCxnSpPr>
        <p:spPr>
          <a:xfrm flipV="1">
            <a:off x="9684385" y="2261870"/>
            <a:ext cx="606425" cy="44069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7" name="椭圆 66"/>
          <p:cNvSpPr/>
          <p:nvPr/>
        </p:nvSpPr>
        <p:spPr>
          <a:xfrm>
            <a:off x="5200015" y="5365115"/>
            <a:ext cx="1573530" cy="6769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接单</a:t>
            </a:r>
            <a:endParaRPr lang="zh-CN" altLang="en-US"/>
          </a:p>
        </p:txBody>
      </p:sp>
      <p:sp>
        <p:nvSpPr>
          <p:cNvPr id="68" name="椭圆 67"/>
          <p:cNvSpPr/>
          <p:nvPr/>
        </p:nvSpPr>
        <p:spPr>
          <a:xfrm>
            <a:off x="7929245" y="4051935"/>
            <a:ext cx="1573530" cy="6769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撤单</a:t>
            </a:r>
            <a:endParaRPr lang="zh-CN" altLang="en-US"/>
          </a:p>
        </p:txBody>
      </p:sp>
      <p:sp>
        <p:nvSpPr>
          <p:cNvPr id="70" name="等腰三角形 69"/>
          <p:cNvSpPr/>
          <p:nvPr/>
        </p:nvSpPr>
        <p:spPr>
          <a:xfrm rot="16200000">
            <a:off x="6736080" y="5612765"/>
            <a:ext cx="316865" cy="18161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1" name="直接连接符 70"/>
          <p:cNvCxnSpPr>
            <a:stCxn id="70" idx="3"/>
            <a:endCxn id="55" idx="2"/>
          </p:cNvCxnSpPr>
          <p:nvPr/>
        </p:nvCxnSpPr>
        <p:spPr>
          <a:xfrm>
            <a:off x="6985635" y="5703570"/>
            <a:ext cx="943610" cy="48069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3" name="直接连接符 72"/>
          <p:cNvCxnSpPr>
            <a:endCxn id="7" idx="2"/>
          </p:cNvCxnSpPr>
          <p:nvPr/>
        </p:nvCxnSpPr>
        <p:spPr>
          <a:xfrm flipV="1">
            <a:off x="2247900" y="2177415"/>
            <a:ext cx="2952115" cy="88900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4" name="椭圆 73"/>
          <p:cNvSpPr/>
          <p:nvPr/>
        </p:nvSpPr>
        <p:spPr>
          <a:xfrm>
            <a:off x="7929245" y="4997450"/>
            <a:ext cx="1573530" cy="6769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浏览订单</a:t>
            </a:r>
            <a:endParaRPr lang="zh-CN" altLang="en-US"/>
          </a:p>
        </p:txBody>
      </p:sp>
      <p:cxnSp>
        <p:nvCxnSpPr>
          <p:cNvPr id="75" name="直接连接符 74"/>
          <p:cNvCxnSpPr>
            <a:stCxn id="70" idx="3"/>
            <a:endCxn id="74" idx="2"/>
          </p:cNvCxnSpPr>
          <p:nvPr/>
        </p:nvCxnSpPr>
        <p:spPr>
          <a:xfrm flipV="1">
            <a:off x="6985635" y="5335905"/>
            <a:ext cx="943610" cy="36766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76" name="直接连接符 75"/>
          <p:cNvCxnSpPr>
            <a:endCxn id="67" idx="2"/>
          </p:cNvCxnSpPr>
          <p:nvPr/>
        </p:nvCxnSpPr>
        <p:spPr>
          <a:xfrm>
            <a:off x="2157095" y="5434965"/>
            <a:ext cx="3042920" cy="26860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7" name="椭圆 76"/>
          <p:cNvSpPr/>
          <p:nvPr/>
        </p:nvSpPr>
        <p:spPr>
          <a:xfrm>
            <a:off x="5200015" y="3713480"/>
            <a:ext cx="1573530" cy="67691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升级</a:t>
            </a:r>
            <a:r>
              <a:rPr lang="en-US" altLang="zh-CN"/>
              <a:t>vip</a:t>
            </a:r>
            <a:endParaRPr lang="en-US" altLang="zh-CN"/>
          </a:p>
        </p:txBody>
      </p:sp>
      <p:cxnSp>
        <p:nvCxnSpPr>
          <p:cNvPr id="78" name="直接连接符 77"/>
          <p:cNvCxnSpPr>
            <a:endCxn id="77" idx="2"/>
          </p:cNvCxnSpPr>
          <p:nvPr/>
        </p:nvCxnSpPr>
        <p:spPr>
          <a:xfrm>
            <a:off x="2203450" y="2493010"/>
            <a:ext cx="2996565" cy="1558925"/>
          </a:xfrm>
          <a:prstGeom prst="line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面向对象设计</a:t>
            </a:r>
            <a:endParaRPr lang="zh-CN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04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3" grpId="0" animBg="1"/>
      <p:bldP spid="2" grpId="0" animBg="1"/>
      <p:bldP spid="5" grpId="0"/>
      <p:bldP spid="6" grpId="0"/>
      <p:bldP spid="7" grpId="0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2148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订单状态图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1" name="椭圆 20"/>
          <p:cNvSpPr/>
          <p:nvPr/>
        </p:nvSpPr>
        <p:spPr>
          <a:xfrm>
            <a:off x="10520045" y="396240"/>
            <a:ext cx="833755" cy="89662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5" name="圆角矩形 4"/>
          <p:cNvSpPr/>
          <p:nvPr/>
        </p:nvSpPr>
        <p:spPr>
          <a:xfrm>
            <a:off x="1981200" y="1691005"/>
            <a:ext cx="1337310" cy="12585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等待编辑</a:t>
            </a:r>
            <a:endParaRPr lang="zh-CN" altLang="en-US"/>
          </a:p>
        </p:txBody>
      </p:sp>
      <p:sp>
        <p:nvSpPr>
          <p:cNvPr id="6" name="椭圆 5"/>
          <p:cNvSpPr/>
          <p:nvPr/>
        </p:nvSpPr>
        <p:spPr>
          <a:xfrm>
            <a:off x="643890" y="2028190"/>
            <a:ext cx="550545" cy="566420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7" name="直接箭头连接符 6"/>
          <p:cNvCxnSpPr>
            <a:stCxn id="6" idx="6"/>
            <a:endCxn id="5" idx="1"/>
          </p:cNvCxnSpPr>
          <p:nvPr/>
        </p:nvCxnSpPr>
        <p:spPr>
          <a:xfrm>
            <a:off x="1194435" y="2311400"/>
            <a:ext cx="786765" cy="88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4541520" y="1722755"/>
            <a:ext cx="1572895" cy="122745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验证输入是否合法</a:t>
            </a:r>
            <a:endParaRPr lang="zh-CN" altLang="en-US"/>
          </a:p>
        </p:txBody>
      </p:sp>
      <p:cxnSp>
        <p:nvCxnSpPr>
          <p:cNvPr id="9" name="直接箭头连接符 8"/>
          <p:cNvCxnSpPr/>
          <p:nvPr/>
        </p:nvCxnSpPr>
        <p:spPr>
          <a:xfrm>
            <a:off x="3334385" y="2091055"/>
            <a:ext cx="125857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0" name="文本框 9"/>
          <p:cNvSpPr txBox="1"/>
          <p:nvPr/>
        </p:nvSpPr>
        <p:spPr>
          <a:xfrm>
            <a:off x="3444240" y="172275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编辑信息</a:t>
            </a:r>
            <a:endParaRPr lang="zh-CN" altLang="en-US"/>
          </a:p>
        </p:txBody>
      </p:sp>
      <p:cxnSp>
        <p:nvCxnSpPr>
          <p:cNvPr id="11" name="直接箭头连接符 10"/>
          <p:cNvCxnSpPr/>
          <p:nvPr/>
        </p:nvCxnSpPr>
        <p:spPr>
          <a:xfrm flipH="1">
            <a:off x="3349625" y="2484120"/>
            <a:ext cx="122745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2" name="文本框 11"/>
          <p:cNvSpPr txBox="1"/>
          <p:nvPr/>
        </p:nvSpPr>
        <p:spPr>
          <a:xfrm>
            <a:off x="3267075" y="2484120"/>
            <a:ext cx="13258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输入不合规</a:t>
            </a:r>
            <a:endParaRPr lang="zh-CN" altLang="en-US"/>
          </a:p>
        </p:txBody>
      </p:sp>
      <p:sp>
        <p:nvSpPr>
          <p:cNvPr id="13" name="圆角矩形 12"/>
          <p:cNvSpPr/>
          <p:nvPr/>
        </p:nvSpPr>
        <p:spPr>
          <a:xfrm>
            <a:off x="10020300" y="1722755"/>
            <a:ext cx="1730375" cy="1226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等待司机接单</a:t>
            </a:r>
            <a:endParaRPr lang="zh-CN" altLang="en-US"/>
          </a:p>
        </p:txBody>
      </p:sp>
      <p:sp>
        <p:nvSpPr>
          <p:cNvPr id="14" name="圆角矩形 13"/>
          <p:cNvSpPr/>
          <p:nvPr/>
        </p:nvSpPr>
        <p:spPr>
          <a:xfrm>
            <a:off x="6576695" y="1946910"/>
            <a:ext cx="2012950" cy="66357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do/</a:t>
            </a:r>
            <a:r>
              <a:rPr lang="zh-CN" altLang="en-US"/>
              <a:t>确定订单类型</a:t>
            </a:r>
            <a:endParaRPr lang="zh-CN" altLang="en-US"/>
          </a:p>
        </p:txBody>
      </p:sp>
      <p:cxnSp>
        <p:nvCxnSpPr>
          <p:cNvPr id="15" name="直接箭头连接符 14"/>
          <p:cNvCxnSpPr>
            <a:stCxn id="8" idx="3"/>
            <a:endCxn id="14" idx="1"/>
          </p:cNvCxnSpPr>
          <p:nvPr/>
        </p:nvCxnSpPr>
        <p:spPr>
          <a:xfrm flipV="1">
            <a:off x="6114415" y="2279015"/>
            <a:ext cx="462280" cy="577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7" name="直接箭头连接符 16"/>
          <p:cNvCxnSpPr>
            <a:stCxn id="13" idx="0"/>
            <a:endCxn id="21" idx="4"/>
          </p:cNvCxnSpPr>
          <p:nvPr/>
        </p:nvCxnSpPr>
        <p:spPr>
          <a:xfrm flipV="1">
            <a:off x="10885805" y="1292860"/>
            <a:ext cx="51435" cy="4298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8" name="文本框 17"/>
          <p:cNvSpPr txBox="1"/>
          <p:nvPr/>
        </p:nvSpPr>
        <p:spPr>
          <a:xfrm>
            <a:off x="9014460" y="1217295"/>
            <a:ext cx="1694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[</a:t>
            </a:r>
            <a:r>
              <a:rPr lang="zh-CN" altLang="en-US"/>
              <a:t>等待接单超时</a:t>
            </a:r>
            <a:r>
              <a:rPr lang="en-US" altLang="zh-CN"/>
              <a:t>]</a:t>
            </a:r>
            <a:endParaRPr lang="en-US" altLang="zh-CN"/>
          </a:p>
        </p:txBody>
      </p:sp>
      <p:sp>
        <p:nvSpPr>
          <p:cNvPr id="20" name="椭圆 19"/>
          <p:cNvSpPr/>
          <p:nvPr/>
        </p:nvSpPr>
        <p:spPr>
          <a:xfrm>
            <a:off x="10708640" y="608330"/>
            <a:ext cx="424815" cy="4718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2" name="圆角矩形 21"/>
          <p:cNvSpPr/>
          <p:nvPr/>
        </p:nvSpPr>
        <p:spPr>
          <a:xfrm>
            <a:off x="10067290" y="4293870"/>
            <a:ext cx="1683385" cy="122682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接单成功</a:t>
            </a:r>
            <a:endParaRPr lang="zh-CN" altLang="en-US"/>
          </a:p>
        </p:txBody>
      </p:sp>
      <p:cxnSp>
        <p:nvCxnSpPr>
          <p:cNvPr id="23" name="直接箭头连接符 22"/>
          <p:cNvCxnSpPr>
            <a:stCxn id="13" idx="2"/>
            <a:endCxn id="22" idx="0"/>
          </p:cNvCxnSpPr>
          <p:nvPr/>
        </p:nvCxnSpPr>
        <p:spPr>
          <a:xfrm>
            <a:off x="10885805" y="2949575"/>
            <a:ext cx="23495" cy="134429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4" name="圆角矩形 23"/>
          <p:cNvSpPr/>
          <p:nvPr/>
        </p:nvSpPr>
        <p:spPr>
          <a:xfrm>
            <a:off x="8155305" y="2713990"/>
            <a:ext cx="1667510" cy="6832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可拼单订单</a:t>
            </a:r>
            <a:endParaRPr lang="zh-CN" altLang="en-US"/>
          </a:p>
        </p:txBody>
      </p:sp>
      <p:cxnSp>
        <p:nvCxnSpPr>
          <p:cNvPr id="25" name="直接箭头连接符 24"/>
          <p:cNvCxnSpPr>
            <a:stCxn id="14" idx="3"/>
            <a:endCxn id="24" idx="0"/>
          </p:cNvCxnSpPr>
          <p:nvPr/>
        </p:nvCxnSpPr>
        <p:spPr>
          <a:xfrm>
            <a:off x="8589645" y="2279015"/>
            <a:ext cx="399415" cy="4349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直接箭头连接符 25"/>
          <p:cNvCxnSpPr>
            <a:stCxn id="24" idx="3"/>
            <a:endCxn id="13" idx="1"/>
          </p:cNvCxnSpPr>
          <p:nvPr/>
        </p:nvCxnSpPr>
        <p:spPr>
          <a:xfrm flipV="1">
            <a:off x="9822815" y="2336165"/>
            <a:ext cx="197485" cy="7194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7" name="圆角矩形 26"/>
          <p:cNvSpPr/>
          <p:nvPr/>
        </p:nvSpPr>
        <p:spPr>
          <a:xfrm>
            <a:off x="7188200" y="5064760"/>
            <a:ext cx="1494155" cy="11328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订单等待拼单</a:t>
            </a:r>
            <a:endParaRPr lang="zh-CN" altLang="en-US"/>
          </a:p>
        </p:txBody>
      </p:sp>
      <p:cxnSp>
        <p:nvCxnSpPr>
          <p:cNvPr id="28" name="直接箭头连接符 27"/>
          <p:cNvCxnSpPr>
            <a:stCxn id="22" idx="1"/>
            <a:endCxn id="27" idx="3"/>
          </p:cNvCxnSpPr>
          <p:nvPr/>
        </p:nvCxnSpPr>
        <p:spPr>
          <a:xfrm flipH="1">
            <a:off x="8682355" y="4907280"/>
            <a:ext cx="1384935" cy="7239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9" name="圆角矩形 28"/>
          <p:cNvSpPr/>
          <p:nvPr/>
        </p:nvSpPr>
        <p:spPr>
          <a:xfrm>
            <a:off x="4356735" y="5096510"/>
            <a:ext cx="1368425" cy="110109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更新后的订单</a:t>
            </a:r>
            <a:endParaRPr lang="zh-CN" altLang="en-US"/>
          </a:p>
        </p:txBody>
      </p:sp>
      <p:cxnSp>
        <p:nvCxnSpPr>
          <p:cNvPr id="30" name="直接箭头连接符 29"/>
          <p:cNvCxnSpPr>
            <a:stCxn id="27" idx="1"/>
            <a:endCxn id="29" idx="3"/>
          </p:cNvCxnSpPr>
          <p:nvPr/>
        </p:nvCxnSpPr>
        <p:spPr>
          <a:xfrm flipH="1">
            <a:off x="5725160" y="5631180"/>
            <a:ext cx="1463040" cy="1587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文本框 31"/>
          <p:cNvSpPr txBox="1"/>
          <p:nvPr/>
        </p:nvSpPr>
        <p:spPr>
          <a:xfrm>
            <a:off x="5908040" y="5316855"/>
            <a:ext cx="1097280" cy="64516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重新计算</a:t>
            </a:r>
            <a:endParaRPr lang="zh-CN" altLang="en-US"/>
          </a:p>
          <a:p>
            <a:r>
              <a:rPr lang="zh-CN" altLang="en-US"/>
              <a:t>费用信息</a:t>
            </a:r>
            <a:endParaRPr lang="zh-CN" altLang="en-US"/>
          </a:p>
        </p:txBody>
      </p:sp>
      <p:sp>
        <p:nvSpPr>
          <p:cNvPr id="33" name="圆角矩形 32"/>
          <p:cNvSpPr/>
          <p:nvPr/>
        </p:nvSpPr>
        <p:spPr>
          <a:xfrm>
            <a:off x="518160" y="4954905"/>
            <a:ext cx="1463040" cy="1242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成功出单</a:t>
            </a:r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2169795" y="3397250"/>
            <a:ext cx="833755" cy="896620"/>
          </a:xfrm>
          <a:prstGeom prst="ellipse">
            <a:avLst/>
          </a:prstGeom>
          <a:solidFill>
            <a:schemeClr val="bg1"/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2358390" y="3609340"/>
            <a:ext cx="424815" cy="471805"/>
          </a:xfrm>
          <a:prstGeom prst="ellips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7" name="直接箭头连接符 36"/>
          <p:cNvCxnSpPr>
            <a:stCxn id="33" idx="0"/>
            <a:endCxn id="35" idx="4"/>
          </p:cNvCxnSpPr>
          <p:nvPr/>
        </p:nvCxnSpPr>
        <p:spPr>
          <a:xfrm flipV="1">
            <a:off x="1249680" y="4293870"/>
            <a:ext cx="1337310" cy="6610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8" name="圆角矩形 37"/>
          <p:cNvSpPr/>
          <p:nvPr/>
        </p:nvSpPr>
        <p:spPr>
          <a:xfrm>
            <a:off x="2586990" y="5316855"/>
            <a:ext cx="1305560" cy="6140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en-US" altLang="zh-CN"/>
              <a:t>do/</a:t>
            </a:r>
            <a:r>
              <a:rPr lang="zh-CN" altLang="en-US"/>
              <a:t>司机确认</a:t>
            </a:r>
            <a:endParaRPr lang="zh-CN" altLang="en-US"/>
          </a:p>
        </p:txBody>
      </p:sp>
      <p:cxnSp>
        <p:nvCxnSpPr>
          <p:cNvPr id="39" name="直接箭头连接符 38"/>
          <p:cNvCxnSpPr>
            <a:stCxn id="29" idx="1"/>
            <a:endCxn id="38" idx="3"/>
          </p:cNvCxnSpPr>
          <p:nvPr/>
        </p:nvCxnSpPr>
        <p:spPr>
          <a:xfrm flipH="1" flipV="1">
            <a:off x="3892550" y="5624195"/>
            <a:ext cx="464185" cy="2286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" name="直接箭头连接符 3"/>
          <p:cNvCxnSpPr>
            <a:stCxn id="38" idx="1"/>
            <a:endCxn id="33" idx="3"/>
          </p:cNvCxnSpPr>
          <p:nvPr/>
        </p:nvCxnSpPr>
        <p:spPr>
          <a:xfrm flipH="1" flipV="1">
            <a:off x="1981200" y="5576570"/>
            <a:ext cx="605790" cy="476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6" name="直接箭头连接符 15"/>
          <p:cNvCxnSpPr>
            <a:stCxn id="38" idx="0"/>
            <a:endCxn id="35" idx="5"/>
          </p:cNvCxnSpPr>
          <p:nvPr/>
        </p:nvCxnSpPr>
        <p:spPr>
          <a:xfrm flipH="1" flipV="1">
            <a:off x="2881630" y="4162425"/>
            <a:ext cx="358140" cy="115443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3145155" y="4828540"/>
            <a:ext cx="640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取消</a:t>
            </a:r>
            <a:endParaRPr lang="zh-CN" altLang="en-US"/>
          </a:p>
        </p:txBody>
      </p:sp>
      <p:sp>
        <p:nvSpPr>
          <p:cNvPr id="19" name="圆角矩形 18"/>
          <p:cNvSpPr/>
          <p:nvPr/>
        </p:nvSpPr>
        <p:spPr>
          <a:xfrm>
            <a:off x="6261735" y="3397250"/>
            <a:ext cx="1478915" cy="59817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不可拼单订单</a:t>
            </a:r>
            <a:endParaRPr lang="zh-CN" altLang="en-US"/>
          </a:p>
        </p:txBody>
      </p:sp>
      <p:cxnSp>
        <p:nvCxnSpPr>
          <p:cNvPr id="44" name="直接箭头连接符 43"/>
          <p:cNvCxnSpPr>
            <a:stCxn id="14" idx="2"/>
            <a:endCxn id="19" idx="0"/>
          </p:cNvCxnSpPr>
          <p:nvPr/>
        </p:nvCxnSpPr>
        <p:spPr>
          <a:xfrm flipH="1">
            <a:off x="7001510" y="2610485"/>
            <a:ext cx="581660" cy="78676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5" name="圆角矩形 44"/>
          <p:cNvSpPr/>
          <p:nvPr/>
        </p:nvSpPr>
        <p:spPr>
          <a:xfrm>
            <a:off x="4162425" y="3430905"/>
            <a:ext cx="1757045" cy="6502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等待司机接单</a:t>
            </a:r>
            <a:endParaRPr lang="zh-CN" altLang="en-US"/>
          </a:p>
        </p:txBody>
      </p:sp>
      <p:cxnSp>
        <p:nvCxnSpPr>
          <p:cNvPr id="31" name="直接箭头连接符 30"/>
          <p:cNvCxnSpPr>
            <a:stCxn id="19" idx="1"/>
            <a:endCxn id="45" idx="3"/>
          </p:cNvCxnSpPr>
          <p:nvPr/>
        </p:nvCxnSpPr>
        <p:spPr>
          <a:xfrm flipH="1">
            <a:off x="5919470" y="3696335"/>
            <a:ext cx="342265" cy="596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圆角矩形 46"/>
          <p:cNvSpPr/>
          <p:nvPr/>
        </p:nvSpPr>
        <p:spPr>
          <a:xfrm>
            <a:off x="3892550" y="4293870"/>
            <a:ext cx="1683385" cy="56134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接单成功</a:t>
            </a:r>
            <a:endParaRPr lang="zh-CN" altLang="en-US"/>
          </a:p>
        </p:txBody>
      </p:sp>
      <p:cxnSp>
        <p:nvCxnSpPr>
          <p:cNvPr id="48" name="直接箭头连接符 47"/>
          <p:cNvCxnSpPr>
            <a:stCxn id="45" idx="2"/>
          </p:cNvCxnSpPr>
          <p:nvPr/>
        </p:nvCxnSpPr>
        <p:spPr>
          <a:xfrm flipH="1">
            <a:off x="5033010" y="4081145"/>
            <a:ext cx="8255" cy="13398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直接箭头连接符 48"/>
          <p:cNvCxnSpPr>
            <a:stCxn id="47" idx="1"/>
          </p:cNvCxnSpPr>
          <p:nvPr/>
        </p:nvCxnSpPr>
        <p:spPr>
          <a:xfrm flipH="1">
            <a:off x="3680460" y="4574540"/>
            <a:ext cx="212090" cy="75755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0" name="文本框 49"/>
          <p:cNvSpPr txBox="1"/>
          <p:nvPr/>
        </p:nvSpPr>
        <p:spPr>
          <a:xfrm>
            <a:off x="10915015" y="3541395"/>
            <a:ext cx="12369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[</a:t>
            </a:r>
            <a:r>
              <a:rPr lang="zh-CN" altLang="en-US"/>
              <a:t>按时接单</a:t>
            </a:r>
            <a:r>
              <a:rPr lang="en-US" altLang="zh-CN"/>
              <a:t>]</a:t>
            </a:r>
            <a:endParaRPr lang="en-US" altLang="zh-CN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>
                <a:sym typeface="+mn-ea"/>
              </a:rPr>
              <a:t>下单规格说明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-635" y="1363980"/>
          <a:ext cx="12192000" cy="54940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1685"/>
                <a:gridCol w="10140315"/>
              </a:tblGrid>
              <a:tr h="6311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下单</a:t>
                      </a:r>
                      <a:endParaRPr lang="zh-CN" altLang="en-US"/>
                    </a:p>
                  </a:txBody>
                  <a:tcPr/>
                </a:tc>
              </a:tr>
              <a:tr h="4464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UC-1</a:t>
                      </a:r>
                      <a:endParaRPr lang="en-US" altLang="zh-CN"/>
                    </a:p>
                  </a:txBody>
                  <a:tcPr/>
                </a:tc>
              </a:tr>
              <a:tr h="4121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用户</a:t>
                      </a:r>
                      <a:endParaRPr lang="zh-CN" altLang="en-US"/>
                    </a:p>
                  </a:txBody>
                  <a:tcPr/>
                </a:tc>
              </a:tr>
              <a:tr h="299974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主事件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1.</a:t>
                      </a:r>
                      <a:r>
                        <a:rPr lang="zh-CN" altLang="en-US" sz="1800">
                          <a:sym typeface="+mn-ea"/>
                        </a:rPr>
                        <a:t>当用户下单时，</a:t>
                      </a:r>
                      <a:r>
                        <a:rPr lang="en-US" altLang="zh-CN" sz="1800">
                          <a:sym typeface="+mn-ea"/>
                        </a:rPr>
                        <a:t>“</a:t>
                      </a:r>
                      <a:r>
                        <a:rPr lang="zh-CN" altLang="en-US" sz="1800">
                          <a:sym typeface="+mn-ea"/>
                        </a:rPr>
                        <a:t>下单</a:t>
                      </a:r>
                      <a:r>
                        <a:rPr lang="en-US" altLang="zh-CN" sz="1800">
                          <a:sym typeface="+mn-ea"/>
                        </a:rPr>
                        <a:t>”</a:t>
                      </a:r>
                      <a:r>
                        <a:rPr lang="zh-CN" altLang="en-US" sz="1800">
                          <a:sym typeface="+mn-ea"/>
                        </a:rPr>
                        <a:t>用例开始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2.</a:t>
                      </a:r>
                      <a:r>
                        <a:rPr lang="zh-CN" altLang="en-US" sz="1800">
                          <a:sym typeface="+mn-ea"/>
                        </a:rPr>
                        <a:t>系统弹出页面，提示用户选择下单类型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3.</a:t>
                      </a:r>
                      <a:r>
                        <a:rPr lang="zh-CN" altLang="en-US" sz="1800">
                          <a:sym typeface="+mn-ea"/>
                        </a:rPr>
                        <a:t>系统接收用户选择下单类型，并弹出编辑框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4.</a:t>
                      </a:r>
                      <a:r>
                        <a:rPr lang="zh-CN" altLang="en-US" sz="1800">
                          <a:sym typeface="+mn-ea"/>
                        </a:rPr>
                        <a:t>用户编辑出发地地址，目的地，时间等信息。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5.</a:t>
                      </a:r>
                      <a:r>
                        <a:rPr lang="zh-CN" altLang="en-US" sz="1800">
                          <a:sym typeface="+mn-ea"/>
                        </a:rPr>
                        <a:t>系统通过用户身份，距离远近，等信息计算出费用，并等待用户支付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6.</a:t>
                      </a:r>
                      <a:r>
                        <a:rPr lang="zh-CN" altLang="en-US" sz="1800">
                          <a:sym typeface="+mn-ea"/>
                        </a:rPr>
                        <a:t>用户支付费用，完成下单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  <a:tr h="10045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后置事件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非法的输入信息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接单规格说明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-635" y="1332865"/>
          <a:ext cx="12192635" cy="552513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1685"/>
                <a:gridCol w="10140950"/>
              </a:tblGrid>
              <a:tr h="63563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接单</a:t>
                      </a:r>
                      <a:endParaRPr lang="zh-CN" altLang="en-US"/>
                    </a:p>
                  </a:txBody>
                  <a:tcPr/>
                </a:tc>
              </a:tr>
              <a:tr h="4476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UC-2</a:t>
                      </a:r>
                      <a:endParaRPr lang="en-US" altLang="zh-CN"/>
                    </a:p>
                  </a:txBody>
                  <a:tcPr/>
                </a:tc>
              </a:tr>
              <a:tr h="41402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司机</a:t>
                      </a:r>
                      <a:endParaRPr lang="zh-CN" altLang="en-US"/>
                    </a:p>
                  </a:txBody>
                  <a:tcPr/>
                </a:tc>
              </a:tr>
              <a:tr h="301815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主事件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用户点击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接单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界面，</a:t>
                      </a:r>
                      <a:r>
                        <a:rPr lang="en-US" altLang="zh-CN"/>
                        <a:t>”</a:t>
                      </a:r>
                      <a:r>
                        <a:rPr lang="zh-CN" altLang="en-US"/>
                        <a:t>接单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用例开始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/>
                        <a:t>用户浏览所有订单信息，并选择订单确认接单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3.</a:t>
                      </a:r>
                      <a:r>
                        <a:rPr lang="zh-CN" altLang="en-US"/>
                        <a:t>司机确认接单，接单用例完成</a:t>
                      </a:r>
                      <a:endParaRPr lang="zh-CN" altLang="en-US"/>
                    </a:p>
                  </a:txBody>
                  <a:tcPr/>
                </a:tc>
              </a:tr>
              <a:tr h="100965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后置事件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用户取消订单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34340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>
                <a:sym typeface="+mn-ea"/>
              </a:rPr>
              <a:t>分享订单规格说明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0" y="1278890"/>
          <a:ext cx="12191365" cy="557847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1685"/>
                <a:gridCol w="10139680"/>
              </a:tblGrid>
              <a:tr h="69405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分享订单</a:t>
                      </a:r>
                      <a:endParaRPr lang="zh-CN" altLang="en-US"/>
                    </a:p>
                  </a:txBody>
                  <a:tcPr/>
                </a:tc>
              </a:tr>
              <a:tr h="44767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UC-3</a:t>
                      </a:r>
                      <a:endParaRPr lang="en-US" altLang="zh-CN"/>
                    </a:p>
                  </a:txBody>
                  <a:tcPr/>
                </a:tc>
              </a:tr>
              <a:tr h="4133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用户、司机</a:t>
                      </a:r>
                      <a:endParaRPr lang="zh-CN" altLang="en-US"/>
                    </a:p>
                  </a:txBody>
                  <a:tcPr/>
                </a:tc>
              </a:tr>
              <a:tr h="30149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主事件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用户单击分享订单按钮，分享订单用例开始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/>
                        <a:t>受邀请用户查看订单信息，同意则加入订单成功，不同意则分享失败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3.</a:t>
                      </a:r>
                      <a:r>
                        <a:rPr lang="zh-CN" altLang="en-US"/>
                        <a:t>等待加入的用户付款，付款成功后则拼单成功。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4.</a:t>
                      </a:r>
                      <a:r>
                        <a:rPr lang="zh-CN" altLang="en-US"/>
                        <a:t>订单分享成功后，系统根据拼单人数重新计算费用信息，并根据计算信息生成红包。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5.</a:t>
                      </a:r>
                      <a:r>
                        <a:rPr lang="zh-CN" altLang="en-US"/>
                        <a:t>将红包金额一部分生成为现金红包，一部分生成拼车券放入用户个人账户中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6.</a:t>
                      </a:r>
                      <a:r>
                        <a:rPr lang="zh-CN" altLang="en-US"/>
                        <a:t>更新订单信息，存入数据库中，并提示司机订单发生了更新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7.</a:t>
                      </a:r>
                      <a:r>
                        <a:rPr lang="zh-CN" altLang="en-US"/>
                        <a:t>分享订单用例结束</a:t>
                      </a:r>
                      <a:endParaRPr lang="zh-CN" altLang="en-US"/>
                    </a:p>
                  </a:txBody>
                  <a:tcPr/>
                </a:tc>
              </a:tr>
              <a:tr h="100838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后置事件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用户退出订单。</a:t>
                      </a: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34340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>
                <a:sym typeface="+mn-ea"/>
              </a:rPr>
              <a:t>浏览订单规格说明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0" y="1287780"/>
          <a:ext cx="12191365" cy="55702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1685"/>
                <a:gridCol w="10139680"/>
              </a:tblGrid>
              <a:tr h="69151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浏览订单</a:t>
                      </a:r>
                      <a:endParaRPr lang="zh-CN" altLang="en-US"/>
                    </a:p>
                  </a:txBody>
                  <a:tcPr/>
                </a:tc>
              </a:tr>
              <a:tr h="44640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UC-4</a:t>
                      </a:r>
                      <a:endParaRPr lang="en-US" altLang="zh-CN"/>
                    </a:p>
                  </a:txBody>
                  <a:tcPr/>
                </a:tc>
              </a:tr>
              <a:tr h="41275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用户</a:t>
                      </a:r>
                      <a:endParaRPr lang="zh-CN" altLang="en-US"/>
                    </a:p>
                  </a:txBody>
                  <a:tcPr/>
                </a:tc>
              </a:tr>
              <a:tr h="301180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主事件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用户点击订单页面，</a:t>
                      </a:r>
                      <a:r>
                        <a:rPr lang="en-US" altLang="zh-CN"/>
                        <a:t>”</a:t>
                      </a:r>
                      <a:r>
                        <a:rPr lang="zh-CN" altLang="en-US"/>
                        <a:t>浏览订单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用例开始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/>
                        <a:t>系统从数据库中读取当前正在等待拼单的订单，并将订单显示在订单页面上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3.</a:t>
                      </a:r>
                      <a:r>
                        <a:rPr lang="zh-CN" altLang="en-US"/>
                        <a:t>浏览订单用例结束</a:t>
                      </a:r>
                      <a:endParaRPr lang="zh-CN" altLang="en-US"/>
                    </a:p>
                  </a:txBody>
                  <a:tcPr/>
                </a:tc>
              </a:tr>
              <a:tr h="10077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后置事件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/>
      <p:sp>
        <p:nvSpPr>
          <p:cNvPr id="2" name="矩形 1"/>
          <p:cNvSpPr/>
          <p:nvPr/>
        </p:nvSpPr>
        <p:spPr>
          <a:xfrm>
            <a:off x="0" y="894080"/>
            <a:ext cx="12176760" cy="1221740"/>
          </a:xfrm>
          <a:prstGeom prst="rect">
            <a:avLst/>
          </a:prstGeom>
          <a:solidFill>
            <a:schemeClr val="accent4">
              <a:lumMod val="90000"/>
              <a:lumOff val="1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" name="斜纹 2"/>
          <p:cNvSpPr/>
          <p:nvPr/>
        </p:nvSpPr>
        <p:spPr>
          <a:xfrm>
            <a:off x="7567930" y="893445"/>
            <a:ext cx="2202815" cy="1223010"/>
          </a:xfrm>
          <a:prstGeom prst="diagStrip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4" name="文本框 3"/>
          <p:cNvSpPr txBox="1"/>
          <p:nvPr/>
        </p:nvSpPr>
        <p:spPr>
          <a:xfrm>
            <a:off x="1139825" y="2508250"/>
            <a:ext cx="7287895" cy="378460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</a:bodyPr>
          <a:p>
            <a:r>
              <a:rPr lang="zh-CN" altLang="en-US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组长：李沐峰</a:t>
            </a:r>
            <a:endParaRPr lang="zh-CN" altLang="en-US" sz="60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zh-CN" altLang="en-US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组员：伍思凯</a:t>
            </a:r>
            <a:endParaRPr lang="zh-CN" altLang="en-US" sz="60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altLang="zh-CN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         </a:t>
            </a:r>
            <a:r>
              <a:rPr lang="zh-CN" altLang="en-US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刘盛盛</a:t>
            </a:r>
            <a:endParaRPr lang="zh-CN" altLang="en-US" sz="60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  <a:p>
            <a:r>
              <a:rPr lang="en-US" altLang="zh-CN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	         </a:t>
            </a:r>
            <a:r>
              <a:rPr lang="zh-CN" altLang="en-US" sz="6000">
                <a:solidFill>
                  <a:schemeClr val="accent1"/>
                </a:solidFill>
                <a:effectLst>
                  <a:outerShdw blurRad="38100" dist="25400" dir="5400000" algn="ctr" rotWithShape="0">
                    <a:srgbClr val="6E747A">
                      <a:alpha val="43000"/>
                    </a:srgbClr>
                  </a:outerShdw>
                </a:effectLst>
              </a:rPr>
              <a:t>丁启超</a:t>
            </a:r>
            <a:endParaRPr lang="zh-CN" altLang="en-US" sz="6000">
              <a:solidFill>
                <a:schemeClr val="accent1"/>
              </a:solidFill>
              <a:effectLst>
                <a:outerShdw blurRad="38100" dist="25400" dir="5400000" algn="ctr" rotWithShape="0">
                  <a:srgbClr val="6E747A">
                    <a:alpha val="43000"/>
                  </a:srgbClr>
                </a:outerShdw>
              </a:effectLst>
            </a:endParaRPr>
          </a:p>
        </p:txBody>
      </p:sp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>
                <a:sym typeface="+mn-ea"/>
              </a:rPr>
              <a:t>拼单规格说明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2" name="表格 1"/>
          <p:cNvGraphicFramePr/>
          <p:nvPr>
            <p:custDataLst>
              <p:tags r:id="rId1"/>
            </p:custDataLst>
          </p:nvPr>
        </p:nvGraphicFramePr>
        <p:xfrm>
          <a:off x="0" y="1273175"/>
          <a:ext cx="12204065" cy="55981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3590"/>
                <a:gridCol w="10150475"/>
              </a:tblGrid>
              <a:tr h="69469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拼单</a:t>
                      </a:r>
                      <a:endParaRPr lang="zh-CN" altLang="en-US"/>
                    </a:p>
                  </a:txBody>
                  <a:tcPr/>
                </a:tc>
              </a:tr>
              <a:tr h="44831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UC-5</a:t>
                      </a:r>
                      <a:endParaRPr lang="en-US" altLang="zh-CN"/>
                    </a:p>
                  </a:txBody>
                  <a:tcPr/>
                </a:tc>
              </a:tr>
              <a:tr h="41592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用户</a:t>
                      </a:r>
                      <a:endParaRPr lang="zh-CN" altLang="en-US"/>
                    </a:p>
                  </a:txBody>
                  <a:tcPr/>
                </a:tc>
              </a:tr>
              <a:tr h="302704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主事件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用户进入订单界面，单击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拼单</a:t>
                      </a:r>
                      <a:r>
                        <a:rPr lang="en-US" altLang="zh-CN"/>
                        <a:t>”</a:t>
                      </a:r>
                      <a:r>
                        <a:rPr lang="zh-CN" altLang="en-US"/>
                        <a:t>按钮，拼单用例开始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/>
                        <a:t>系统根据订单信息，与当前拼单人数计算金额，并弹出支付页面，支付完成拼单成功，否则拼单失败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3.</a:t>
                      </a:r>
                      <a:r>
                        <a:rPr lang="zh-CN" altLang="en-US"/>
                        <a:t>用户支付后，系统更新数据库的订单信息，并通知车主订单更新信息。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4.</a:t>
                      </a:r>
                      <a:r>
                        <a:rPr lang="zh-CN" altLang="en-US"/>
                        <a:t>拼单用例完成</a:t>
                      </a:r>
                      <a:endParaRPr lang="zh-CN" altLang="en-US"/>
                    </a:p>
                  </a:txBody>
                  <a:tcPr/>
                </a:tc>
              </a:tr>
              <a:tr h="101219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后置事件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6212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>
                <a:sym typeface="+mn-ea"/>
              </a:rPr>
              <a:t>撤单规格说明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>
            <p:custDataLst>
              <p:tags r:id="rId1"/>
            </p:custDataLst>
          </p:nvPr>
        </p:nvGraphicFramePr>
        <p:xfrm>
          <a:off x="635" y="1272540"/>
          <a:ext cx="12190730" cy="55854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51685"/>
                <a:gridCol w="10139045"/>
              </a:tblGrid>
              <a:tr h="69405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 sz="1800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撤单</a:t>
                      </a:r>
                      <a:endParaRPr lang="zh-CN" altLang="en-US"/>
                    </a:p>
                  </a:txBody>
                  <a:tcPr/>
                </a:tc>
              </a:tr>
              <a:tr h="44894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UC-ID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UC-6</a:t>
                      </a:r>
                      <a:endParaRPr lang="en-US" altLang="zh-CN"/>
                    </a:p>
                  </a:txBody>
                  <a:tcPr/>
                </a:tc>
              </a:tr>
              <a:tr h="4133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ACTOR</a:t>
                      </a:r>
                      <a:endParaRPr lang="en-US" altLang="zh-CN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用户</a:t>
                      </a:r>
                      <a:endParaRPr lang="zh-CN" altLang="en-US"/>
                    </a:p>
                  </a:txBody>
                  <a:tcPr/>
                </a:tc>
              </a:tr>
              <a:tr h="3019425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主事件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1.</a:t>
                      </a:r>
                      <a:r>
                        <a:rPr lang="zh-CN" altLang="en-US"/>
                        <a:t>用户进入订单界面，单击</a:t>
                      </a:r>
                      <a:r>
                        <a:rPr lang="en-US" altLang="zh-CN"/>
                        <a:t>“</a:t>
                      </a:r>
                      <a:r>
                        <a:rPr lang="zh-CN" altLang="en-US"/>
                        <a:t>撤单</a:t>
                      </a:r>
                      <a:r>
                        <a:rPr lang="en-US" altLang="zh-CN"/>
                        <a:t>”</a:t>
                      </a:r>
                      <a:r>
                        <a:rPr lang="zh-CN" altLang="en-US"/>
                        <a:t>按钮，拼单用例开始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2.</a:t>
                      </a:r>
                      <a:r>
                        <a:rPr lang="zh-CN" altLang="en-US"/>
                        <a:t>用户撤单后，更新数据库，并将信息通知给司机。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3.</a:t>
                      </a:r>
                      <a:r>
                        <a:rPr lang="zh-CN" altLang="en-US"/>
                        <a:t>系统计算并回收该用户产生的红包</a:t>
                      </a:r>
                      <a:endParaRPr lang="zh-CN" altLang="en-US"/>
                    </a:p>
                    <a:p>
                      <a:pPr>
                        <a:buNone/>
                      </a:pPr>
                      <a:r>
                        <a:rPr lang="en-US" altLang="zh-CN"/>
                        <a:t>3.</a:t>
                      </a:r>
                      <a:r>
                        <a:rPr lang="zh-CN" altLang="en-US"/>
                        <a:t>撤单用例完成</a:t>
                      </a:r>
                      <a:endParaRPr lang="zh-CN" altLang="en-US"/>
                    </a:p>
                  </a:txBody>
                  <a:tcPr/>
                </a:tc>
              </a:tr>
              <a:tr h="100965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后置事件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2148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下单活动图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3" name="表格 2"/>
          <p:cNvGraphicFramePr/>
          <p:nvPr>
            <p:custDataLst>
              <p:tags r:id="rId1"/>
            </p:custDataLst>
          </p:nvPr>
        </p:nvGraphicFramePr>
        <p:xfrm>
          <a:off x="995680" y="1560830"/>
          <a:ext cx="9890760" cy="43859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8460"/>
                <a:gridCol w="1648460"/>
                <a:gridCol w="2491740"/>
                <a:gridCol w="1178560"/>
                <a:gridCol w="1275080"/>
                <a:gridCol w="1648460"/>
              </a:tblGrid>
              <a:tr h="1461770"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用户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网页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订单编辑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支付金额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后台数据</a:t>
                      </a: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r>
                        <a:rPr lang="zh-CN" altLang="en-US"/>
                        <a:t>司机界面</a:t>
                      </a:r>
                      <a:endParaRPr lang="zh-CN" altLang="en-US"/>
                    </a:p>
                  </a:txBody>
                  <a:tcPr/>
                </a:tc>
              </a:tr>
              <a:tr h="2924175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5" name="笑脸 4"/>
          <p:cNvSpPr/>
          <p:nvPr/>
        </p:nvSpPr>
        <p:spPr>
          <a:xfrm>
            <a:off x="1587500" y="2183765"/>
            <a:ext cx="553085" cy="428625"/>
          </a:xfrm>
          <a:prstGeom prst="smileyFac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6" name="圆角矩形 5"/>
          <p:cNvSpPr/>
          <p:nvPr/>
        </p:nvSpPr>
        <p:spPr>
          <a:xfrm>
            <a:off x="1366520" y="3164840"/>
            <a:ext cx="885190" cy="45656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登录</a:t>
            </a:r>
            <a:endParaRPr lang="zh-CN" altLang="en-US"/>
          </a:p>
        </p:txBody>
      </p:sp>
      <p:sp>
        <p:nvSpPr>
          <p:cNvPr id="9" name="圆角矩形 8"/>
          <p:cNvSpPr/>
          <p:nvPr/>
        </p:nvSpPr>
        <p:spPr>
          <a:xfrm>
            <a:off x="3026410" y="3164840"/>
            <a:ext cx="816610" cy="45593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验证</a:t>
            </a:r>
            <a:endParaRPr lang="zh-CN" altLang="en-US"/>
          </a:p>
        </p:txBody>
      </p:sp>
      <p:cxnSp>
        <p:nvCxnSpPr>
          <p:cNvPr id="10" name="直接箭头连接符 9"/>
          <p:cNvCxnSpPr>
            <a:stCxn id="6" idx="3"/>
            <a:endCxn id="9" idx="1"/>
          </p:cNvCxnSpPr>
          <p:nvPr/>
        </p:nvCxnSpPr>
        <p:spPr>
          <a:xfrm flipV="1">
            <a:off x="2251710" y="3392805"/>
            <a:ext cx="774700" cy="6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文本框 10"/>
          <p:cNvSpPr txBox="1"/>
          <p:nvPr/>
        </p:nvSpPr>
        <p:spPr>
          <a:xfrm>
            <a:off x="2073910" y="3775710"/>
            <a:ext cx="551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[</a:t>
            </a:r>
            <a:r>
              <a:rPr lang="zh-CN" altLang="en-US"/>
              <a:t>否</a:t>
            </a:r>
            <a:r>
              <a:rPr lang="en-US" altLang="zh-CN"/>
              <a:t>]</a:t>
            </a:r>
            <a:endParaRPr lang="en-US" altLang="zh-CN"/>
          </a:p>
        </p:txBody>
      </p:sp>
      <p:sp>
        <p:nvSpPr>
          <p:cNvPr id="12" name="菱形 11"/>
          <p:cNvSpPr/>
          <p:nvPr/>
        </p:nvSpPr>
        <p:spPr>
          <a:xfrm>
            <a:off x="2889250" y="3802380"/>
            <a:ext cx="953770" cy="31559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13" name="直接箭头连接符 12"/>
          <p:cNvCxnSpPr>
            <a:stCxn id="12" idx="1"/>
            <a:endCxn id="6" idx="2"/>
          </p:cNvCxnSpPr>
          <p:nvPr/>
        </p:nvCxnSpPr>
        <p:spPr>
          <a:xfrm flipH="1" flipV="1">
            <a:off x="1809115" y="3621405"/>
            <a:ext cx="1080135" cy="33909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4" name="直接箭头连接符 13"/>
          <p:cNvCxnSpPr>
            <a:stCxn id="9" idx="2"/>
            <a:endCxn id="12" idx="0"/>
          </p:cNvCxnSpPr>
          <p:nvPr/>
        </p:nvCxnSpPr>
        <p:spPr>
          <a:xfrm flipH="1">
            <a:off x="3366135" y="3620770"/>
            <a:ext cx="68580" cy="18161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5" name="圆角矩形 14"/>
          <p:cNvSpPr/>
          <p:nvPr/>
        </p:nvSpPr>
        <p:spPr>
          <a:xfrm>
            <a:off x="4435475" y="3510280"/>
            <a:ext cx="967740" cy="607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选择拼单类型</a:t>
            </a:r>
            <a:endParaRPr lang="zh-CN" altLang="en-US"/>
          </a:p>
        </p:txBody>
      </p:sp>
      <p:cxnSp>
        <p:nvCxnSpPr>
          <p:cNvPr id="7" name="直接箭头连接符 6"/>
          <p:cNvCxnSpPr>
            <a:stCxn id="12" idx="3"/>
            <a:endCxn id="15" idx="1"/>
          </p:cNvCxnSpPr>
          <p:nvPr/>
        </p:nvCxnSpPr>
        <p:spPr>
          <a:xfrm flipV="1">
            <a:off x="3843020" y="3814445"/>
            <a:ext cx="592455" cy="1460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8" name="圆角矩形 7"/>
          <p:cNvSpPr/>
          <p:nvPr/>
        </p:nvSpPr>
        <p:spPr>
          <a:xfrm>
            <a:off x="5762625" y="3536315"/>
            <a:ext cx="967740" cy="607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编辑订单</a:t>
            </a:r>
            <a:endParaRPr lang="zh-CN" altLang="en-US"/>
          </a:p>
        </p:txBody>
      </p:sp>
      <p:cxnSp>
        <p:nvCxnSpPr>
          <p:cNvPr id="16" name="直接箭头连接符 15"/>
          <p:cNvCxnSpPr>
            <a:stCxn id="15" idx="3"/>
            <a:endCxn id="8" idx="1"/>
          </p:cNvCxnSpPr>
          <p:nvPr/>
        </p:nvCxnSpPr>
        <p:spPr>
          <a:xfrm>
            <a:off x="5403215" y="3814445"/>
            <a:ext cx="359410" cy="260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7" name="圆角矩形 16"/>
          <p:cNvSpPr/>
          <p:nvPr/>
        </p:nvSpPr>
        <p:spPr>
          <a:xfrm>
            <a:off x="6979285" y="3523615"/>
            <a:ext cx="967740" cy="60769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支付</a:t>
            </a:r>
            <a:endParaRPr lang="zh-CN" altLang="en-US"/>
          </a:p>
        </p:txBody>
      </p:sp>
      <p:cxnSp>
        <p:nvCxnSpPr>
          <p:cNvPr id="18" name="直接箭头连接符 17"/>
          <p:cNvCxnSpPr>
            <a:stCxn id="8" idx="3"/>
            <a:endCxn id="17" idx="1"/>
          </p:cNvCxnSpPr>
          <p:nvPr/>
        </p:nvCxnSpPr>
        <p:spPr>
          <a:xfrm flipV="1">
            <a:off x="6730365" y="3827780"/>
            <a:ext cx="248920" cy="1270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9" name="菱形 18"/>
          <p:cNvSpPr/>
          <p:nvPr/>
        </p:nvSpPr>
        <p:spPr>
          <a:xfrm>
            <a:off x="7138035" y="4631055"/>
            <a:ext cx="650240" cy="346075"/>
          </a:xfrm>
          <a:prstGeom prst="diamond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20" name="圆角矩形 19"/>
          <p:cNvSpPr/>
          <p:nvPr/>
        </p:nvSpPr>
        <p:spPr>
          <a:xfrm>
            <a:off x="5556250" y="4631055"/>
            <a:ext cx="1022985" cy="525145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取消订单</a:t>
            </a:r>
            <a:endParaRPr lang="zh-CN" altLang="en-US"/>
          </a:p>
        </p:txBody>
      </p:sp>
      <p:cxnSp>
        <p:nvCxnSpPr>
          <p:cNvPr id="21" name="直接箭头连接符 20"/>
          <p:cNvCxnSpPr>
            <a:stCxn id="17" idx="2"/>
            <a:endCxn id="19" idx="0"/>
          </p:cNvCxnSpPr>
          <p:nvPr/>
        </p:nvCxnSpPr>
        <p:spPr>
          <a:xfrm>
            <a:off x="7463155" y="4131310"/>
            <a:ext cx="0" cy="49974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2" name="直接箭头连接符 21"/>
          <p:cNvCxnSpPr>
            <a:stCxn id="19" idx="1"/>
            <a:endCxn id="20" idx="3"/>
          </p:cNvCxnSpPr>
          <p:nvPr/>
        </p:nvCxnSpPr>
        <p:spPr>
          <a:xfrm flipH="1">
            <a:off x="6579235" y="4804410"/>
            <a:ext cx="558800" cy="8953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3" name="文本框 22"/>
          <p:cNvSpPr txBox="1"/>
          <p:nvPr/>
        </p:nvSpPr>
        <p:spPr>
          <a:xfrm>
            <a:off x="6586855" y="4804410"/>
            <a:ext cx="551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[</a:t>
            </a:r>
            <a:r>
              <a:rPr lang="zh-CN" altLang="en-US"/>
              <a:t>否</a:t>
            </a:r>
            <a:r>
              <a:rPr lang="en-US" altLang="zh-CN"/>
              <a:t>]</a:t>
            </a:r>
            <a:endParaRPr lang="en-US" altLang="zh-CN"/>
          </a:p>
        </p:txBody>
      </p:sp>
      <p:sp>
        <p:nvSpPr>
          <p:cNvPr id="24" name="圆角矩形 23"/>
          <p:cNvSpPr/>
          <p:nvPr/>
        </p:nvSpPr>
        <p:spPr>
          <a:xfrm>
            <a:off x="8210550" y="4551680"/>
            <a:ext cx="871220" cy="594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提交订单</a:t>
            </a:r>
            <a:endParaRPr lang="zh-CN" altLang="en-US"/>
          </a:p>
        </p:txBody>
      </p:sp>
      <p:cxnSp>
        <p:nvCxnSpPr>
          <p:cNvPr id="25" name="直接箭头连接符 24"/>
          <p:cNvCxnSpPr>
            <a:stCxn id="19" idx="3"/>
            <a:endCxn id="24" idx="1"/>
          </p:cNvCxnSpPr>
          <p:nvPr/>
        </p:nvCxnSpPr>
        <p:spPr>
          <a:xfrm>
            <a:off x="7788275" y="4804410"/>
            <a:ext cx="422275" cy="4445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6" name="文本框 25"/>
          <p:cNvSpPr txBox="1"/>
          <p:nvPr/>
        </p:nvSpPr>
        <p:spPr>
          <a:xfrm>
            <a:off x="7659370" y="4848860"/>
            <a:ext cx="5511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en-US" altLang="zh-CN"/>
              <a:t>[</a:t>
            </a:r>
            <a:r>
              <a:rPr lang="zh-CN" altLang="en-US"/>
              <a:t>是</a:t>
            </a:r>
            <a:r>
              <a:rPr lang="en-US" altLang="zh-CN"/>
              <a:t>]</a:t>
            </a:r>
            <a:endParaRPr lang="en-US" altLang="zh-CN"/>
          </a:p>
        </p:txBody>
      </p:sp>
      <p:sp>
        <p:nvSpPr>
          <p:cNvPr id="30" name="圆角矩形 29"/>
          <p:cNvSpPr/>
          <p:nvPr/>
        </p:nvSpPr>
        <p:spPr>
          <a:xfrm>
            <a:off x="9662160" y="4529455"/>
            <a:ext cx="871220" cy="594360"/>
          </a:xfrm>
          <a:prstGeom prst="round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等待接单</a:t>
            </a:r>
            <a:endParaRPr lang="zh-CN" altLang="en-US"/>
          </a:p>
        </p:txBody>
      </p:sp>
      <p:cxnSp>
        <p:nvCxnSpPr>
          <p:cNvPr id="31" name="直接箭头连接符 30"/>
          <p:cNvCxnSpPr>
            <a:stCxn id="24" idx="3"/>
            <a:endCxn id="30" idx="1"/>
          </p:cNvCxnSpPr>
          <p:nvPr/>
        </p:nvCxnSpPr>
        <p:spPr>
          <a:xfrm flipV="1">
            <a:off x="9081770" y="4826635"/>
            <a:ext cx="580390" cy="22225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2148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下单时序图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40130" y="1602740"/>
            <a:ext cx="1177290" cy="573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用户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688080" y="1602740"/>
            <a:ext cx="1177290" cy="573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订单</a:t>
            </a:r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6366510" y="1602740"/>
            <a:ext cx="1177290" cy="573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司机</a:t>
            </a:r>
            <a:endParaRPr lang="zh-CN" altLang="en-US"/>
          </a:p>
        </p:txBody>
      </p:sp>
      <p:cxnSp>
        <p:nvCxnSpPr>
          <p:cNvPr id="29" name="直接连接符 28"/>
          <p:cNvCxnSpPr>
            <a:stCxn id="2" idx="2"/>
          </p:cNvCxnSpPr>
          <p:nvPr/>
        </p:nvCxnSpPr>
        <p:spPr>
          <a:xfrm>
            <a:off x="1628775" y="2176145"/>
            <a:ext cx="0" cy="436054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4276725" y="2176145"/>
            <a:ext cx="0" cy="436054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6955155" y="2176145"/>
            <a:ext cx="0" cy="436054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538605" y="2523490"/>
            <a:ext cx="194945" cy="348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4194175" y="2800985"/>
            <a:ext cx="144780" cy="3735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6871970" y="3216910"/>
            <a:ext cx="188595" cy="29673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9" name="直接箭头连接符 38"/>
          <p:cNvCxnSpPr/>
          <p:nvPr/>
        </p:nvCxnSpPr>
        <p:spPr>
          <a:xfrm>
            <a:off x="1870710" y="2870200"/>
            <a:ext cx="2202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2423160" y="243268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编辑订单</a:t>
            </a:r>
            <a:endParaRPr lang="zh-CN" altLang="en-US"/>
          </a:p>
        </p:txBody>
      </p:sp>
      <p:cxnSp>
        <p:nvCxnSpPr>
          <p:cNvPr id="45" name="直接箭头连接符 44"/>
          <p:cNvCxnSpPr/>
          <p:nvPr/>
        </p:nvCxnSpPr>
        <p:spPr>
          <a:xfrm>
            <a:off x="4669155" y="3390900"/>
            <a:ext cx="2202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/>
          <p:cNvSpPr txBox="1"/>
          <p:nvPr/>
        </p:nvSpPr>
        <p:spPr>
          <a:xfrm>
            <a:off x="5067935" y="302260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订单信息</a:t>
            </a:r>
            <a:endParaRPr lang="zh-CN" altLang="en-US"/>
          </a:p>
        </p:txBody>
      </p:sp>
      <p:cxnSp>
        <p:nvCxnSpPr>
          <p:cNvPr id="50" name="直接箭头连接符 49"/>
          <p:cNvCxnSpPr/>
          <p:nvPr/>
        </p:nvCxnSpPr>
        <p:spPr>
          <a:xfrm>
            <a:off x="1847850" y="3805555"/>
            <a:ext cx="2202815" cy="0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2080895" y="3363595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订单信息不合格</a:t>
            </a:r>
            <a:endParaRPr lang="zh-CN" altLang="en-US"/>
          </a:p>
        </p:txBody>
      </p:sp>
      <p:cxnSp>
        <p:nvCxnSpPr>
          <p:cNvPr id="53" name="直接箭头连接符 52"/>
          <p:cNvCxnSpPr/>
          <p:nvPr/>
        </p:nvCxnSpPr>
        <p:spPr>
          <a:xfrm flipH="1">
            <a:off x="4435475" y="5254625"/>
            <a:ext cx="23393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/>
          <p:nvPr/>
        </p:nvCxnSpPr>
        <p:spPr>
          <a:xfrm flipH="1">
            <a:off x="1779270" y="5269230"/>
            <a:ext cx="23393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/>
        </p:nvSpPr>
        <p:spPr>
          <a:xfrm>
            <a:off x="5056505" y="477075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接单成功</a:t>
            </a:r>
            <a:endParaRPr lang="zh-CN" altLang="en-US"/>
          </a:p>
        </p:txBody>
      </p:sp>
      <p:sp>
        <p:nvSpPr>
          <p:cNvPr id="56" name="文本框 55"/>
          <p:cNvSpPr txBox="1"/>
          <p:nvPr/>
        </p:nvSpPr>
        <p:spPr>
          <a:xfrm>
            <a:off x="2423795" y="48863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接单信息</a:t>
            </a:r>
            <a:endParaRPr lang="zh-CN" altLang="en-US"/>
          </a:p>
        </p:txBody>
      </p:sp>
      <p:sp>
        <p:nvSpPr>
          <p:cNvPr id="57" name="矩形 56"/>
          <p:cNvSpPr/>
          <p:nvPr/>
        </p:nvSpPr>
        <p:spPr>
          <a:xfrm>
            <a:off x="9037320" y="1602740"/>
            <a:ext cx="1177290" cy="573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记录</a:t>
            </a:r>
            <a:endParaRPr lang="zh-CN" altLang="en-US"/>
          </a:p>
        </p:txBody>
      </p:sp>
      <p:cxnSp>
        <p:nvCxnSpPr>
          <p:cNvPr id="58" name="直接连接符 57"/>
          <p:cNvCxnSpPr/>
          <p:nvPr/>
        </p:nvCxnSpPr>
        <p:spPr>
          <a:xfrm>
            <a:off x="9625965" y="2176145"/>
            <a:ext cx="0" cy="436054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矩形 58"/>
          <p:cNvSpPr/>
          <p:nvPr/>
        </p:nvSpPr>
        <p:spPr>
          <a:xfrm>
            <a:off x="9531985" y="5676265"/>
            <a:ext cx="187960" cy="104457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60" name="直接箭头连接符 59"/>
          <p:cNvCxnSpPr/>
          <p:nvPr/>
        </p:nvCxnSpPr>
        <p:spPr>
          <a:xfrm>
            <a:off x="4405630" y="6536690"/>
            <a:ext cx="517525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1" name="文本框 60"/>
          <p:cNvSpPr txBox="1"/>
          <p:nvPr/>
        </p:nvSpPr>
        <p:spPr>
          <a:xfrm>
            <a:off x="7060565" y="635254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写入记录</a:t>
            </a:r>
            <a:endParaRPr lang="zh-CN" altLang="en-US"/>
          </a:p>
        </p:txBody>
      </p:sp>
      <p:cxnSp>
        <p:nvCxnSpPr>
          <p:cNvPr id="62" name="直接箭头连接符 61"/>
          <p:cNvCxnSpPr/>
          <p:nvPr/>
        </p:nvCxnSpPr>
        <p:spPr>
          <a:xfrm>
            <a:off x="4405630" y="5857875"/>
            <a:ext cx="238379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5056505" y="547687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余额变更</a:t>
            </a:r>
            <a:endParaRPr lang="zh-CN" altLang="en-US"/>
          </a:p>
        </p:txBody>
      </p:sp>
      <p:cxnSp>
        <p:nvCxnSpPr>
          <p:cNvPr id="64" name="直接箭头连接符 63"/>
          <p:cNvCxnSpPr/>
          <p:nvPr/>
        </p:nvCxnSpPr>
        <p:spPr>
          <a:xfrm flipH="1">
            <a:off x="1825625" y="5842635"/>
            <a:ext cx="22479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/>
        </p:nvSpPr>
        <p:spPr>
          <a:xfrm>
            <a:off x="2423160" y="547433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余额变更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3027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分享订单时序图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40130" y="1602740"/>
            <a:ext cx="1177290" cy="573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用户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688080" y="1602740"/>
            <a:ext cx="1177290" cy="573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订单</a:t>
            </a:r>
            <a:endParaRPr lang="zh-CN" altLang="en-US"/>
          </a:p>
        </p:txBody>
      </p:sp>
      <p:sp>
        <p:nvSpPr>
          <p:cNvPr id="27" name="矩形 26"/>
          <p:cNvSpPr/>
          <p:nvPr/>
        </p:nvSpPr>
        <p:spPr>
          <a:xfrm>
            <a:off x="6366510" y="1602740"/>
            <a:ext cx="1177290" cy="573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用户</a:t>
            </a:r>
            <a:endParaRPr lang="zh-CN" altLang="en-US"/>
          </a:p>
        </p:txBody>
      </p:sp>
      <p:cxnSp>
        <p:nvCxnSpPr>
          <p:cNvPr id="29" name="直接连接符 28"/>
          <p:cNvCxnSpPr>
            <a:stCxn id="2" idx="2"/>
          </p:cNvCxnSpPr>
          <p:nvPr/>
        </p:nvCxnSpPr>
        <p:spPr>
          <a:xfrm>
            <a:off x="1628775" y="2176145"/>
            <a:ext cx="0" cy="436054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4276725" y="2176145"/>
            <a:ext cx="0" cy="436054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直接连接符 32"/>
          <p:cNvCxnSpPr/>
          <p:nvPr/>
        </p:nvCxnSpPr>
        <p:spPr>
          <a:xfrm>
            <a:off x="6955155" y="2176145"/>
            <a:ext cx="0" cy="436054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538605" y="2523490"/>
            <a:ext cx="194945" cy="348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4194175" y="2800985"/>
            <a:ext cx="144780" cy="3735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7" name="矩形 36"/>
          <p:cNvSpPr/>
          <p:nvPr/>
        </p:nvSpPr>
        <p:spPr>
          <a:xfrm>
            <a:off x="6871970" y="3216910"/>
            <a:ext cx="188595" cy="296735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9" name="直接箭头连接符 38"/>
          <p:cNvCxnSpPr/>
          <p:nvPr/>
        </p:nvCxnSpPr>
        <p:spPr>
          <a:xfrm>
            <a:off x="1870710" y="2870200"/>
            <a:ext cx="2202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2423160" y="243268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编辑订单</a:t>
            </a:r>
            <a:endParaRPr lang="zh-CN" altLang="en-US"/>
          </a:p>
        </p:txBody>
      </p:sp>
      <p:cxnSp>
        <p:nvCxnSpPr>
          <p:cNvPr id="45" name="直接箭头连接符 44"/>
          <p:cNvCxnSpPr/>
          <p:nvPr/>
        </p:nvCxnSpPr>
        <p:spPr>
          <a:xfrm>
            <a:off x="4503420" y="4356735"/>
            <a:ext cx="2202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7" name="文本框 46"/>
          <p:cNvSpPr txBox="1"/>
          <p:nvPr/>
        </p:nvSpPr>
        <p:spPr>
          <a:xfrm>
            <a:off x="5048885" y="380555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分享请求</a:t>
            </a:r>
            <a:endParaRPr lang="zh-CN" altLang="en-US"/>
          </a:p>
        </p:txBody>
      </p:sp>
      <p:cxnSp>
        <p:nvCxnSpPr>
          <p:cNvPr id="50" name="直接箭头连接符 49"/>
          <p:cNvCxnSpPr/>
          <p:nvPr/>
        </p:nvCxnSpPr>
        <p:spPr>
          <a:xfrm>
            <a:off x="1847850" y="3805555"/>
            <a:ext cx="2202815" cy="0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2080895" y="3363595"/>
            <a:ext cx="17830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订单信息不合格</a:t>
            </a:r>
            <a:endParaRPr lang="zh-CN" altLang="en-US"/>
          </a:p>
        </p:txBody>
      </p:sp>
      <p:cxnSp>
        <p:nvCxnSpPr>
          <p:cNvPr id="53" name="直接箭头连接符 52"/>
          <p:cNvCxnSpPr/>
          <p:nvPr/>
        </p:nvCxnSpPr>
        <p:spPr>
          <a:xfrm flipH="1">
            <a:off x="4435475" y="5254625"/>
            <a:ext cx="23393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54" name="直接箭头连接符 53"/>
          <p:cNvCxnSpPr/>
          <p:nvPr/>
        </p:nvCxnSpPr>
        <p:spPr>
          <a:xfrm flipH="1">
            <a:off x="1779270" y="5269230"/>
            <a:ext cx="233934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5" name="文本框 54"/>
          <p:cNvSpPr txBox="1"/>
          <p:nvPr/>
        </p:nvSpPr>
        <p:spPr>
          <a:xfrm>
            <a:off x="5056505" y="477075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加入订单</a:t>
            </a:r>
            <a:endParaRPr lang="zh-CN" altLang="en-US"/>
          </a:p>
        </p:txBody>
      </p:sp>
      <p:sp>
        <p:nvSpPr>
          <p:cNvPr id="56" name="文本框 55"/>
          <p:cNvSpPr txBox="1"/>
          <p:nvPr/>
        </p:nvSpPr>
        <p:spPr>
          <a:xfrm>
            <a:off x="2423795" y="48863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返回信息</a:t>
            </a:r>
            <a:endParaRPr lang="zh-CN" altLang="en-US"/>
          </a:p>
        </p:txBody>
      </p:sp>
      <p:cxnSp>
        <p:nvCxnSpPr>
          <p:cNvPr id="62" name="直接箭头连接符 61"/>
          <p:cNvCxnSpPr/>
          <p:nvPr/>
        </p:nvCxnSpPr>
        <p:spPr>
          <a:xfrm>
            <a:off x="4405630" y="5857875"/>
            <a:ext cx="238379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3" name="文本框 62"/>
          <p:cNvSpPr txBox="1"/>
          <p:nvPr/>
        </p:nvSpPr>
        <p:spPr>
          <a:xfrm>
            <a:off x="5056505" y="547687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发放红包</a:t>
            </a:r>
            <a:endParaRPr lang="zh-CN" altLang="en-US"/>
          </a:p>
        </p:txBody>
      </p:sp>
      <p:cxnSp>
        <p:nvCxnSpPr>
          <p:cNvPr id="64" name="直接箭头连接符 63"/>
          <p:cNvCxnSpPr/>
          <p:nvPr/>
        </p:nvCxnSpPr>
        <p:spPr>
          <a:xfrm flipH="1">
            <a:off x="1825625" y="5842635"/>
            <a:ext cx="22479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/>
        </p:nvSpPr>
        <p:spPr>
          <a:xfrm>
            <a:off x="2423160" y="547433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发放红包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22148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/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拼单时序图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sp>
        <p:nvSpPr>
          <p:cNvPr id="2" name="矩形 1"/>
          <p:cNvSpPr/>
          <p:nvPr/>
        </p:nvSpPr>
        <p:spPr>
          <a:xfrm>
            <a:off x="1040130" y="1602740"/>
            <a:ext cx="1177290" cy="573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用户</a:t>
            </a:r>
            <a:endParaRPr lang="zh-CN" altLang="en-US"/>
          </a:p>
        </p:txBody>
      </p:sp>
      <p:sp>
        <p:nvSpPr>
          <p:cNvPr id="4" name="矩形 3"/>
          <p:cNvSpPr/>
          <p:nvPr/>
        </p:nvSpPr>
        <p:spPr>
          <a:xfrm>
            <a:off x="3688080" y="1602740"/>
            <a:ext cx="1177290" cy="573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订单</a:t>
            </a:r>
            <a:endParaRPr lang="zh-CN" altLang="en-US"/>
          </a:p>
        </p:txBody>
      </p:sp>
      <p:cxnSp>
        <p:nvCxnSpPr>
          <p:cNvPr id="29" name="直接连接符 28"/>
          <p:cNvCxnSpPr>
            <a:stCxn id="2" idx="2"/>
          </p:cNvCxnSpPr>
          <p:nvPr/>
        </p:nvCxnSpPr>
        <p:spPr>
          <a:xfrm>
            <a:off x="1628775" y="2176145"/>
            <a:ext cx="0" cy="436054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直接连接符 31"/>
          <p:cNvCxnSpPr/>
          <p:nvPr/>
        </p:nvCxnSpPr>
        <p:spPr>
          <a:xfrm>
            <a:off x="4276725" y="2176145"/>
            <a:ext cx="0" cy="436054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5" name="矩形 34"/>
          <p:cNvSpPr/>
          <p:nvPr/>
        </p:nvSpPr>
        <p:spPr>
          <a:xfrm>
            <a:off x="1538605" y="2523490"/>
            <a:ext cx="194945" cy="3481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sp>
        <p:nvSpPr>
          <p:cNvPr id="36" name="矩形 35"/>
          <p:cNvSpPr/>
          <p:nvPr/>
        </p:nvSpPr>
        <p:spPr>
          <a:xfrm>
            <a:off x="4194175" y="2800985"/>
            <a:ext cx="144780" cy="37357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9" name="直接箭头连接符 38"/>
          <p:cNvCxnSpPr/>
          <p:nvPr/>
        </p:nvCxnSpPr>
        <p:spPr>
          <a:xfrm>
            <a:off x="1870710" y="2870200"/>
            <a:ext cx="22028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42" name="文本框 41"/>
          <p:cNvSpPr txBox="1"/>
          <p:nvPr/>
        </p:nvSpPr>
        <p:spPr>
          <a:xfrm>
            <a:off x="2423160" y="243268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查看订单</a:t>
            </a:r>
            <a:endParaRPr lang="zh-CN" altLang="en-US"/>
          </a:p>
        </p:txBody>
      </p:sp>
      <p:cxnSp>
        <p:nvCxnSpPr>
          <p:cNvPr id="50" name="直接箭头连接符 49"/>
          <p:cNvCxnSpPr/>
          <p:nvPr/>
        </p:nvCxnSpPr>
        <p:spPr>
          <a:xfrm>
            <a:off x="1847850" y="3805555"/>
            <a:ext cx="2202815" cy="0"/>
          </a:xfrm>
          <a:prstGeom prst="straightConnector1">
            <a:avLst/>
          </a:prstGeom>
          <a:ln>
            <a:headEnd type="arrow"/>
            <a:tailEnd type="non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1" name="文本框 50"/>
          <p:cNvSpPr txBox="1"/>
          <p:nvPr/>
        </p:nvSpPr>
        <p:spPr>
          <a:xfrm>
            <a:off x="2400300" y="339090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订单信息</a:t>
            </a:r>
            <a:endParaRPr lang="zh-CN" altLang="en-US"/>
          </a:p>
        </p:txBody>
      </p:sp>
      <p:sp>
        <p:nvSpPr>
          <p:cNvPr id="56" name="文本框 55"/>
          <p:cNvSpPr txBox="1"/>
          <p:nvPr/>
        </p:nvSpPr>
        <p:spPr>
          <a:xfrm>
            <a:off x="2423795" y="488632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加入订单</a:t>
            </a:r>
            <a:endParaRPr lang="zh-CN" altLang="en-US"/>
          </a:p>
        </p:txBody>
      </p:sp>
      <p:cxnSp>
        <p:nvCxnSpPr>
          <p:cNvPr id="64" name="直接箭头连接符 63"/>
          <p:cNvCxnSpPr/>
          <p:nvPr/>
        </p:nvCxnSpPr>
        <p:spPr>
          <a:xfrm flipH="1">
            <a:off x="1825625" y="5842635"/>
            <a:ext cx="224790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5" name="文本框 64"/>
          <p:cNvSpPr txBox="1"/>
          <p:nvPr/>
        </p:nvSpPr>
        <p:spPr>
          <a:xfrm>
            <a:off x="2423160" y="5474335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返回信息</a:t>
            </a:r>
            <a:endParaRPr lang="zh-CN" altLang="en-US"/>
          </a:p>
        </p:txBody>
      </p:sp>
      <p:sp>
        <p:nvSpPr>
          <p:cNvPr id="3" name="矩形 2"/>
          <p:cNvSpPr/>
          <p:nvPr/>
        </p:nvSpPr>
        <p:spPr>
          <a:xfrm>
            <a:off x="6290945" y="1602740"/>
            <a:ext cx="1177290" cy="573405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r>
              <a:rPr lang="zh-CN" altLang="en-US"/>
              <a:t>单主</a:t>
            </a:r>
            <a:endParaRPr lang="zh-CN" altLang="en-US"/>
          </a:p>
        </p:txBody>
      </p:sp>
      <p:cxnSp>
        <p:nvCxnSpPr>
          <p:cNvPr id="5" name="直接连接符 4"/>
          <p:cNvCxnSpPr/>
          <p:nvPr/>
        </p:nvCxnSpPr>
        <p:spPr>
          <a:xfrm>
            <a:off x="6879590" y="2176145"/>
            <a:ext cx="0" cy="4360545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6" name="直接箭头连接符 5"/>
          <p:cNvCxnSpPr/>
          <p:nvPr/>
        </p:nvCxnSpPr>
        <p:spPr>
          <a:xfrm>
            <a:off x="1870710" y="5329555"/>
            <a:ext cx="209740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7" name="矩形 6"/>
          <p:cNvSpPr/>
          <p:nvPr/>
        </p:nvSpPr>
        <p:spPr>
          <a:xfrm>
            <a:off x="6804025" y="5782310"/>
            <a:ext cx="150495" cy="754380"/>
          </a:xfrm>
          <a:prstGeom prst="rec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8" name="直接箭头连接符 7"/>
          <p:cNvCxnSpPr/>
          <p:nvPr/>
        </p:nvCxnSpPr>
        <p:spPr>
          <a:xfrm>
            <a:off x="4450715" y="6340475"/>
            <a:ext cx="217297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9" name="文本框 8"/>
          <p:cNvSpPr txBox="1"/>
          <p:nvPr/>
        </p:nvSpPr>
        <p:spPr>
          <a:xfrm>
            <a:off x="4933950" y="5933440"/>
            <a:ext cx="1097280" cy="368300"/>
          </a:xfrm>
          <a:prstGeom prst="rect">
            <a:avLst/>
          </a:prstGeom>
          <a:noFill/>
        </p:spPr>
        <p:txBody>
          <a:bodyPr wrap="none" rtlCol="0">
            <a:spAutoFit/>
          </a:bodyPr>
          <a:p>
            <a:r>
              <a:rPr lang="zh-CN" altLang="en-US"/>
              <a:t>返回信息</a:t>
            </a:r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类图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2" name="表格 1"/>
          <p:cNvGraphicFramePr/>
          <p:nvPr/>
        </p:nvGraphicFramePr>
        <p:xfrm>
          <a:off x="2907665" y="2842260"/>
          <a:ext cx="226314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314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Customer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/>
        </p:nvGraphicFramePr>
        <p:xfrm>
          <a:off x="2725420" y="1483995"/>
          <a:ext cx="262763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62763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CustomerMehod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4" name="表格 13"/>
          <p:cNvGraphicFramePr/>
          <p:nvPr/>
        </p:nvGraphicFramePr>
        <p:xfrm>
          <a:off x="790575" y="4143375"/>
          <a:ext cx="2976245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6245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Customer_normal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5" name="表格 14"/>
          <p:cNvGraphicFramePr/>
          <p:nvPr/>
        </p:nvGraphicFramePr>
        <p:xfrm>
          <a:off x="4727575" y="4143375"/>
          <a:ext cx="2976245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976245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Customer_vip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6" name="表格 15"/>
          <p:cNvGraphicFramePr/>
          <p:nvPr/>
        </p:nvGraphicFramePr>
        <p:xfrm>
          <a:off x="2907665" y="5429885"/>
          <a:ext cx="226314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26314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Creator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8" name="表格 17"/>
          <p:cNvGraphicFramePr/>
          <p:nvPr/>
        </p:nvGraphicFramePr>
        <p:xfrm>
          <a:off x="6791325" y="2842260"/>
          <a:ext cx="175387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87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Order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5" name="表格 24"/>
          <p:cNvGraphicFramePr/>
          <p:nvPr/>
        </p:nvGraphicFramePr>
        <p:xfrm>
          <a:off x="9554210" y="2842260"/>
          <a:ext cx="175387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87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Driver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9" name="表格 28"/>
          <p:cNvGraphicFramePr/>
          <p:nvPr/>
        </p:nvGraphicFramePr>
        <p:xfrm>
          <a:off x="9490710" y="1317625"/>
          <a:ext cx="175387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87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Car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sp>
        <p:nvSpPr>
          <p:cNvPr id="30" name="等腰三角形 29"/>
          <p:cNvSpPr/>
          <p:nvPr/>
        </p:nvSpPr>
        <p:spPr>
          <a:xfrm>
            <a:off x="3841115" y="1976755"/>
            <a:ext cx="396875" cy="301625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1" name="直接连接符 30"/>
          <p:cNvCxnSpPr>
            <a:stCxn id="2" idx="0"/>
            <a:endCxn id="30" idx="3"/>
          </p:cNvCxnSpPr>
          <p:nvPr/>
        </p:nvCxnSpPr>
        <p:spPr>
          <a:xfrm flipV="1">
            <a:off x="4039235" y="2278380"/>
            <a:ext cx="635" cy="563880"/>
          </a:xfrm>
          <a:prstGeom prst="line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ash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2" name="等腰三角形 31"/>
          <p:cNvSpPr/>
          <p:nvPr/>
        </p:nvSpPr>
        <p:spPr>
          <a:xfrm>
            <a:off x="3936365" y="3335020"/>
            <a:ext cx="206375" cy="285750"/>
          </a:xfrm>
          <a:prstGeom prst="triangle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p>
            <a:pPr algn="ctr"/>
            <a:endParaRPr lang="zh-CN" altLang="en-US"/>
          </a:p>
        </p:txBody>
      </p:sp>
      <p:cxnSp>
        <p:nvCxnSpPr>
          <p:cNvPr id="33" name="肘形连接符 32"/>
          <p:cNvCxnSpPr>
            <a:stCxn id="14" idx="0"/>
            <a:endCxn id="32" idx="3"/>
          </p:cNvCxnSpPr>
          <p:nvPr/>
        </p:nvCxnSpPr>
        <p:spPr>
          <a:xfrm rot="16200000">
            <a:off x="2898140" y="3001645"/>
            <a:ext cx="522605" cy="1760855"/>
          </a:xfrm>
          <a:prstGeom prst="bentConnector3">
            <a:avLst>
              <a:gd name="adj1" fmla="val 49939"/>
            </a:avLst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肘形连接符 33"/>
          <p:cNvCxnSpPr/>
          <p:nvPr/>
        </p:nvCxnSpPr>
        <p:spPr>
          <a:xfrm>
            <a:off x="4039235" y="3881755"/>
            <a:ext cx="2200275" cy="508635"/>
          </a:xfrm>
          <a:prstGeom prst="bentConnector2">
            <a:avLst/>
          </a:prstGeom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5" name="肘形连接符 34"/>
          <p:cNvCxnSpPr>
            <a:stCxn id="16" idx="0"/>
            <a:endCxn id="14" idx="2"/>
          </p:cNvCxnSpPr>
          <p:nvPr/>
        </p:nvCxnSpPr>
        <p:spPr>
          <a:xfrm rot="16200000" flipV="1">
            <a:off x="2762250" y="4152900"/>
            <a:ext cx="793750" cy="176022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肘形连接符 35"/>
          <p:cNvCxnSpPr>
            <a:stCxn id="16" idx="0"/>
            <a:endCxn id="15" idx="2"/>
          </p:cNvCxnSpPr>
          <p:nvPr/>
        </p:nvCxnSpPr>
        <p:spPr>
          <a:xfrm rot="16200000">
            <a:off x="4730750" y="3944620"/>
            <a:ext cx="793750" cy="2176780"/>
          </a:xfrm>
          <a:prstGeom prst="bentConnector3">
            <a:avLst>
              <a:gd name="adj1" fmla="val 50000"/>
            </a:avLst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7" name="直接箭头连接符 36"/>
          <p:cNvCxnSpPr>
            <a:stCxn id="2" idx="3"/>
            <a:endCxn id="18" idx="1"/>
          </p:cNvCxnSpPr>
          <p:nvPr/>
        </p:nvCxnSpPr>
        <p:spPr>
          <a:xfrm>
            <a:off x="5170805" y="3088640"/>
            <a:ext cx="1620520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直接箭头连接符 37"/>
          <p:cNvCxnSpPr>
            <a:stCxn id="25" idx="1"/>
            <a:endCxn id="18" idx="3"/>
          </p:cNvCxnSpPr>
          <p:nvPr/>
        </p:nvCxnSpPr>
        <p:spPr>
          <a:xfrm flipH="1">
            <a:off x="8545195" y="3088640"/>
            <a:ext cx="1009015" cy="0"/>
          </a:xfrm>
          <a:prstGeom prst="straightConnector1">
            <a:avLst/>
          </a:prstGeom>
          <a:ln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9" name="直接箭头连接符 38"/>
          <p:cNvCxnSpPr>
            <a:stCxn id="25" idx="0"/>
            <a:endCxn id="29" idx="2"/>
          </p:cNvCxnSpPr>
          <p:nvPr/>
        </p:nvCxnSpPr>
        <p:spPr>
          <a:xfrm flipH="1" flipV="1">
            <a:off x="10367645" y="1810385"/>
            <a:ext cx="63500" cy="1031875"/>
          </a:xfrm>
          <a:prstGeom prst="straightConnector1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aphicFrame>
        <p:nvGraphicFramePr>
          <p:cNvPr id="42" name="表格 41"/>
          <p:cNvGraphicFramePr/>
          <p:nvPr/>
        </p:nvGraphicFramePr>
        <p:xfrm>
          <a:off x="6791325" y="1317625"/>
          <a:ext cx="1753870" cy="4927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753870"/>
              </a:tblGrid>
              <a:tr h="49276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/>
                        <a:t>Dicount</a:t>
                      </a:r>
                      <a:endParaRPr lang="en-US" altLang="zh-CN" sz="2400"/>
                    </a:p>
                  </a:txBody>
                  <a:tcPr/>
                </a:tc>
              </a:tr>
            </a:tbl>
          </a:graphicData>
        </a:graphic>
      </p:graphicFrame>
      <p:cxnSp>
        <p:nvCxnSpPr>
          <p:cNvPr id="44" name="直接箭头连接符 43"/>
          <p:cNvCxnSpPr>
            <a:stCxn id="18" idx="0"/>
            <a:endCxn id="42" idx="2"/>
          </p:cNvCxnSpPr>
          <p:nvPr/>
        </p:nvCxnSpPr>
        <p:spPr>
          <a:xfrm flipV="1">
            <a:off x="7668260" y="1810385"/>
            <a:ext cx="0" cy="1031875"/>
          </a:xfrm>
          <a:prstGeom prst="straightConnector1">
            <a:avLst/>
          </a:prstGeom>
          <a:ln w="12700" cmpd="sng">
            <a:solidFill>
              <a:schemeClr val="accent1">
                <a:shade val="50000"/>
              </a:schemeClr>
            </a:solidFill>
            <a:prstDash val="sysDot"/>
            <a:tailEnd type="arrow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" name="任意多边形: 形状 39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1" name="任意多边形: 形状 40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43" name="文本框 42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sp>
        <p:nvSpPr>
          <p:cNvPr id="46" name="文本框 45"/>
          <p:cNvSpPr txBox="1"/>
          <p:nvPr/>
        </p:nvSpPr>
        <p:spPr>
          <a:xfrm>
            <a:off x="1473200" y="371475"/>
            <a:ext cx="995680" cy="583565"/>
          </a:xfrm>
          <a:prstGeom prst="rect">
            <a:avLst/>
          </a:prstGeom>
          <a:noFill/>
        </p:spPr>
        <p:txBody>
          <a:bodyPr wrap="non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r>
              <a: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rPr>
              <a:t>类图</a:t>
            </a:r>
            <a:endParaRPr lang="zh-CN" altLang="en-US" sz="3200" b="1" dirty="0">
              <a:solidFill>
                <a:schemeClr val="tx1">
                  <a:lumMod val="85000"/>
                  <a:lumOff val="15000"/>
                </a:schemeClr>
              </a:solidFill>
            </a:endParaRPr>
          </a:p>
        </p:txBody>
      </p:sp>
      <p:graphicFrame>
        <p:nvGraphicFramePr>
          <p:cNvPr id="4" name="表格 3"/>
          <p:cNvGraphicFramePr/>
          <p:nvPr/>
        </p:nvGraphicFramePr>
        <p:xfrm>
          <a:off x="2981325" y="371475"/>
          <a:ext cx="2020570" cy="279781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570"/>
              </a:tblGrid>
              <a:tr h="4203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Customer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name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age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sex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address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money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discount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5" name="表格 4"/>
          <p:cNvGraphicFramePr/>
          <p:nvPr/>
        </p:nvGraphicFramePr>
        <p:xfrm>
          <a:off x="10135235" y="720725"/>
          <a:ext cx="1832610" cy="114300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261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Car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Appearance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Number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6" name="表格 5"/>
          <p:cNvGraphicFramePr/>
          <p:nvPr/>
        </p:nvGraphicFramePr>
        <p:xfrm>
          <a:off x="6047105" y="720725"/>
          <a:ext cx="1690370" cy="30175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90370"/>
              </a:tblGrid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Order</a:t>
                      </a:r>
                      <a:endParaRPr lang="en-US" altLang="zh-CN"/>
                    </a:p>
                  </a:txBody>
                  <a:tcPr/>
                </a:tc>
              </a:tr>
              <a:tr h="17373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from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destination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departure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customer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driver</a:t>
                      </a:r>
                      <a:endParaRPr lang="en-US" altLang="zh-CN"/>
                    </a:p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9144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addCustomer()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addDriver()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calulateBill()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7" name="表格 6"/>
          <p:cNvGraphicFramePr/>
          <p:nvPr/>
        </p:nvGraphicFramePr>
        <p:xfrm>
          <a:off x="7960995" y="720725"/>
          <a:ext cx="1832610" cy="1950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832610"/>
              </a:tblGrid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Driver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name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age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sex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address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money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dealOrder</a:t>
                      </a:r>
                      <a:r>
                        <a:rPr lang="zh-CN" altLang="en-US"/>
                        <a:t>（）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deleteOrder</a:t>
                      </a:r>
                      <a:r>
                        <a:rPr lang="zh-CN" altLang="en-US"/>
                        <a:t>（）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3" name="表格 2"/>
          <p:cNvGraphicFramePr/>
          <p:nvPr/>
        </p:nvGraphicFramePr>
        <p:xfrm>
          <a:off x="448310" y="4613910"/>
          <a:ext cx="2020570" cy="137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570"/>
              </a:tblGrid>
              <a:tr h="3708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Customer_01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64008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3" name="表格 12"/>
          <p:cNvGraphicFramePr/>
          <p:nvPr/>
        </p:nvGraphicFramePr>
        <p:xfrm>
          <a:off x="3267710" y="3479165"/>
          <a:ext cx="2004695" cy="137668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04695"/>
              </a:tblGrid>
              <a:tr h="48958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Customer_vip</a:t>
                      </a:r>
                      <a:endParaRPr lang="en-US" altLang="zh-CN"/>
                    </a:p>
                  </a:txBody>
                  <a:tcPr/>
                </a:tc>
              </a:tr>
              <a:tr h="44323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time</a:t>
                      </a:r>
                      <a:endParaRPr lang="en-US" altLang="zh-CN"/>
                    </a:p>
                  </a:txBody>
                  <a:tcPr/>
                </a:tc>
              </a:tr>
              <a:tr h="44386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time_out()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6" name="表格 25"/>
          <p:cNvGraphicFramePr/>
          <p:nvPr/>
        </p:nvGraphicFramePr>
        <p:xfrm>
          <a:off x="2710815" y="5502275"/>
          <a:ext cx="2561590" cy="118237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561590"/>
              </a:tblGrid>
              <a:tr h="42037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Creator</a:t>
                      </a: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  <a:tr h="381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function(</a:t>
                      </a:r>
                      <a:r>
                        <a:rPr lang="zh-CN" altLang="en-US"/>
                        <a:t>）：</a:t>
                      </a:r>
                      <a:r>
                        <a:rPr lang="en-US" altLang="zh-CN"/>
                        <a:t>Customer</a:t>
                      </a: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2" name="表格 1"/>
          <p:cNvGraphicFramePr/>
          <p:nvPr/>
        </p:nvGraphicFramePr>
        <p:xfrm>
          <a:off x="8353425" y="3383280"/>
          <a:ext cx="2404745" cy="347472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4745"/>
              </a:tblGrid>
              <a:tr h="11887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&lt;&lt;interface&gt;&gt;</a:t>
                      </a:r>
                      <a:endParaRPr lang="en-US" altLang="zh-CN" sz="24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Method</a:t>
                      </a:r>
                      <a:endParaRPr lang="en-US" altLang="zh-CN" sz="2400"/>
                    </a:p>
                    <a:p>
                      <a:pPr algn="ctr">
                        <a:buNone/>
                      </a:pPr>
                      <a:endParaRPr lang="zh-CN" altLang="en-US" sz="2400"/>
                    </a:p>
                  </a:txBody>
                  <a:tcPr/>
                </a:tc>
              </a:tr>
              <a:tr h="228600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addOrder</a:t>
                      </a:r>
                      <a:r>
                        <a:rPr lang="zh-CN" altLang="en-US" sz="1800">
                          <a:sym typeface="+mn-ea"/>
                        </a:rPr>
                        <a:t>（）</a:t>
                      </a:r>
                      <a:endParaRPr lang="en-US" altLang="zh-CN" sz="1800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shareOder</a:t>
                      </a:r>
                      <a:r>
                        <a:rPr lang="zh-CN" altLang="en-US" sz="1800">
                          <a:sym typeface="+mn-ea"/>
                        </a:rPr>
                        <a:t>（）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joinOrder</a:t>
                      </a:r>
                      <a:r>
                        <a:rPr lang="zh-CN" altLang="en-US" sz="1800">
                          <a:sym typeface="+mn-ea"/>
                        </a:rPr>
                        <a:t>（）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deleteOrder</a:t>
                      </a:r>
                      <a:r>
                        <a:rPr lang="zh-CN" altLang="en-US" sz="1800">
                          <a:sym typeface="+mn-ea"/>
                        </a:rPr>
                        <a:t>（）</a:t>
                      </a:r>
                      <a:endParaRPr lang="zh-CN" altLang="en-US" sz="1800"/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8" name="表格 7"/>
          <p:cNvGraphicFramePr/>
          <p:nvPr/>
        </p:nvGraphicFramePr>
        <p:xfrm>
          <a:off x="5689600" y="3852545"/>
          <a:ext cx="2404745" cy="2900045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404745"/>
              </a:tblGrid>
              <a:tr h="1188720">
                <a:tc>
                  <a:txBody>
                    <a:bodyPr/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&lt;&lt;interface&gt;&gt;</a:t>
                      </a:r>
                      <a:endParaRPr lang="en-US" altLang="zh-CN" sz="2400">
                        <a:sym typeface="+mn-ea"/>
                      </a:endParaRPr>
                    </a:p>
                    <a:p>
                      <a:pPr algn="ctr">
                        <a:buNone/>
                      </a:pPr>
                      <a:r>
                        <a:rPr lang="en-US" altLang="zh-CN" sz="2400">
                          <a:sym typeface="+mn-ea"/>
                        </a:rPr>
                        <a:t>Method</a:t>
                      </a:r>
                      <a:endParaRPr lang="en-US" altLang="zh-CN" sz="2400"/>
                    </a:p>
                    <a:p>
                      <a:pPr algn="ctr">
                        <a:buNone/>
                      </a:pPr>
                      <a:endParaRPr lang="zh-CN" altLang="en-US" sz="2400"/>
                    </a:p>
                  </a:txBody>
                  <a:tcPr/>
                </a:tc>
              </a:tr>
              <a:tr h="1711325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payMoney()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giveMoney()</a:t>
                      </a:r>
                      <a:endParaRPr lang="en-US" altLang="zh-CN" sz="1800">
                        <a:sym typeface="+mn-ea"/>
                      </a:endParaRPr>
                    </a:p>
                    <a:p>
                      <a:pPr>
                        <a:buNone/>
                      </a:pPr>
                      <a:r>
                        <a:rPr lang="en-US" altLang="zh-CN" sz="1800">
                          <a:sym typeface="+mn-ea"/>
                        </a:rPr>
                        <a:t>addDiscount()</a:t>
                      </a:r>
                      <a:endParaRPr lang="en-US" altLang="zh-CN" sz="1800"/>
                    </a:p>
                    <a:p>
                      <a:pPr>
                        <a:buNone/>
                      </a:pPr>
                      <a:endParaRPr lang="zh-CN" altLang="en-US"/>
                    </a:p>
                  </a:txBody>
                  <a:tcPr/>
                </a:tc>
              </a:tr>
            </a:tbl>
          </a:graphicData>
        </a:graphic>
      </p:graphicFrame>
      <p:graphicFrame>
        <p:nvGraphicFramePr>
          <p:cNvPr id="12" name="表格 11"/>
          <p:cNvGraphicFramePr/>
          <p:nvPr/>
        </p:nvGraphicFramePr>
        <p:xfrm>
          <a:off x="419100" y="1470025"/>
          <a:ext cx="2020570" cy="2473960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2020570"/>
              </a:tblGrid>
              <a:tr h="37084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Discount</a:t>
                      </a:r>
                      <a:endParaRPr lang="en-US" altLang="zh-CN"/>
                    </a:p>
                  </a:txBody>
                  <a:tcPr/>
                </a:tc>
              </a:tr>
              <a:tr h="3657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money;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discount;</a:t>
                      </a:r>
                      <a:endParaRPr lang="en-US" altLang="zh-CN"/>
                    </a:p>
                  </a:txBody>
                  <a:tcPr/>
                </a:tc>
              </a:tr>
              <a:tr h="1737360">
                <a:tc>
                  <a:txBody>
                    <a:bodyPr/>
                    <a:p>
                      <a:pPr>
                        <a:buNone/>
                      </a:pPr>
                      <a:r>
                        <a:rPr lang="en-US" altLang="zh-CN"/>
                        <a:t>createNormalDiscount()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createRandomDiscount()</a:t>
                      </a:r>
                      <a:endParaRPr lang="en-US" altLang="zh-CN"/>
                    </a:p>
                    <a:p>
                      <a:pPr>
                        <a:buNone/>
                      </a:pPr>
                      <a:r>
                        <a:rPr lang="en-US" altLang="zh-CN"/>
                        <a:t>giveDiscount()</a:t>
                      </a:r>
                      <a:endParaRPr lang="en-US" altLang="zh-CN"/>
                    </a:p>
                    <a:p>
                      <a:pPr>
                        <a:buNone/>
                      </a:pPr>
                      <a:endParaRPr lang="en-US" altLang="zh-CN"/>
                    </a:p>
                  </a:txBody>
                  <a:tcPr/>
                </a:tc>
              </a:tr>
            </a:tbl>
          </a:graphicData>
        </a:graphic>
      </p:graphicFrame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1" name="菱形 20"/>
          <p:cNvSpPr/>
          <p:nvPr/>
        </p:nvSpPr>
        <p:spPr>
          <a:xfrm>
            <a:off x="2870200" y="203200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6" name="任意多边形: 形状 15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 dpi="0" rotWithShape="1">
            <a:blip r:embed="rId1"/>
            <a:srcRect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5" name="文本框 14"/>
          <p:cNvSpPr txBox="1"/>
          <p:nvPr/>
        </p:nvSpPr>
        <p:spPr>
          <a:xfrm>
            <a:off x="2322357" y="4025900"/>
            <a:ext cx="7547286" cy="653769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6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6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13" name="任意多边形: 形状 12"/>
          <p:cNvSpPr/>
          <p:nvPr/>
        </p:nvSpPr>
        <p:spPr>
          <a:xfrm>
            <a:off x="0" y="0"/>
            <a:ext cx="12192000" cy="36838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0" name="任意多边形: 形状 9"/>
          <p:cNvSpPr/>
          <p:nvPr/>
        </p:nvSpPr>
        <p:spPr>
          <a:xfrm>
            <a:off x="3486150" y="1683607"/>
            <a:ext cx="5219700" cy="2000250"/>
          </a:xfrm>
          <a:custGeom>
            <a:avLst/>
            <a:gdLst>
              <a:gd name="connsiteX0" fmla="*/ 0 w 5219700"/>
              <a:gd name="connsiteY0" fmla="*/ 0 h 2000250"/>
              <a:gd name="connsiteX1" fmla="*/ 5219700 w 5219700"/>
              <a:gd name="connsiteY1" fmla="*/ 0 h 2000250"/>
              <a:gd name="connsiteX2" fmla="*/ 5219700 w 5219700"/>
              <a:gd name="connsiteY2" fmla="*/ 2000250 h 2000250"/>
              <a:gd name="connsiteX3" fmla="*/ 5153930 w 5219700"/>
              <a:gd name="connsiteY3" fmla="*/ 2000250 h 2000250"/>
              <a:gd name="connsiteX4" fmla="*/ 5153930 w 5219700"/>
              <a:gd name="connsiteY4" fmla="*/ 65770 h 2000250"/>
              <a:gd name="connsiteX5" fmla="*/ 65770 w 5219700"/>
              <a:gd name="connsiteY5" fmla="*/ 65770 h 2000250"/>
              <a:gd name="connsiteX6" fmla="*/ 65770 w 5219700"/>
              <a:gd name="connsiteY6" fmla="*/ 2000250 h 2000250"/>
              <a:gd name="connsiteX7" fmla="*/ 0 w 5219700"/>
              <a:gd name="connsiteY7" fmla="*/ 2000250 h 2000250"/>
              <a:gd name="connsiteX8" fmla="*/ 0 w 5219700"/>
              <a:gd name="connsiteY8" fmla="*/ 0 h 20002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5219700" h="2000250">
                <a:moveTo>
                  <a:pt x="0" y="0"/>
                </a:moveTo>
                <a:lnTo>
                  <a:pt x="5219700" y="0"/>
                </a:lnTo>
                <a:lnTo>
                  <a:pt x="5219700" y="2000250"/>
                </a:lnTo>
                <a:lnTo>
                  <a:pt x="5153930" y="2000250"/>
                </a:lnTo>
                <a:lnTo>
                  <a:pt x="5153930" y="65770"/>
                </a:lnTo>
                <a:lnTo>
                  <a:pt x="65770" y="65770"/>
                </a:lnTo>
                <a:lnTo>
                  <a:pt x="65770" y="2000250"/>
                </a:lnTo>
                <a:lnTo>
                  <a:pt x="0" y="2000250"/>
                </a:lnTo>
                <a:lnTo>
                  <a:pt x="0" y="0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9" name="任意多边形: 形状 18"/>
          <p:cNvSpPr/>
          <p:nvPr/>
        </p:nvSpPr>
        <p:spPr>
          <a:xfrm>
            <a:off x="3486150" y="3677226"/>
            <a:ext cx="5219700" cy="1339275"/>
          </a:xfrm>
          <a:custGeom>
            <a:avLst/>
            <a:gdLst>
              <a:gd name="connsiteX0" fmla="*/ 0 w 5219700"/>
              <a:gd name="connsiteY0" fmla="*/ 900843 h 1339275"/>
              <a:gd name="connsiteX1" fmla="*/ 65770 w 5219700"/>
              <a:gd name="connsiteY1" fmla="*/ 900843 h 1339275"/>
              <a:gd name="connsiteX2" fmla="*/ 65770 w 5219700"/>
              <a:gd name="connsiteY2" fmla="*/ 1273505 h 1339275"/>
              <a:gd name="connsiteX3" fmla="*/ 5153930 w 5219700"/>
              <a:gd name="connsiteY3" fmla="*/ 1273505 h 1339275"/>
              <a:gd name="connsiteX4" fmla="*/ 5153930 w 5219700"/>
              <a:gd name="connsiteY4" fmla="*/ 900843 h 1339275"/>
              <a:gd name="connsiteX5" fmla="*/ 5219700 w 5219700"/>
              <a:gd name="connsiteY5" fmla="*/ 900843 h 1339275"/>
              <a:gd name="connsiteX6" fmla="*/ 5219700 w 5219700"/>
              <a:gd name="connsiteY6" fmla="*/ 1339275 h 1339275"/>
              <a:gd name="connsiteX7" fmla="*/ 0 w 5219700"/>
              <a:gd name="connsiteY7" fmla="*/ 1339275 h 1339275"/>
              <a:gd name="connsiteX8" fmla="*/ 5153930 w 5219700"/>
              <a:gd name="connsiteY8" fmla="*/ 0 h 1339275"/>
              <a:gd name="connsiteX9" fmla="*/ 5219700 w 5219700"/>
              <a:gd name="connsiteY9" fmla="*/ 0 h 1339275"/>
              <a:gd name="connsiteX10" fmla="*/ 5219700 w 5219700"/>
              <a:gd name="connsiteY10" fmla="*/ 335974 h 1339275"/>
              <a:gd name="connsiteX11" fmla="*/ 5153930 w 5219700"/>
              <a:gd name="connsiteY11" fmla="*/ 335974 h 1339275"/>
              <a:gd name="connsiteX12" fmla="*/ 0 w 5219700"/>
              <a:gd name="connsiteY12" fmla="*/ 0 h 1339275"/>
              <a:gd name="connsiteX13" fmla="*/ 65770 w 5219700"/>
              <a:gd name="connsiteY13" fmla="*/ 0 h 1339275"/>
              <a:gd name="connsiteX14" fmla="*/ 65770 w 5219700"/>
              <a:gd name="connsiteY14" fmla="*/ 335974 h 1339275"/>
              <a:gd name="connsiteX15" fmla="*/ 0 w 5219700"/>
              <a:gd name="connsiteY15" fmla="*/ 335974 h 13392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</a:cxnLst>
            <a:rect l="l" t="t" r="r" b="b"/>
            <a:pathLst>
              <a:path w="5219700" h="1339275">
                <a:moveTo>
                  <a:pt x="0" y="900843"/>
                </a:moveTo>
                <a:lnTo>
                  <a:pt x="65770" y="900843"/>
                </a:lnTo>
                <a:lnTo>
                  <a:pt x="65770" y="1273505"/>
                </a:lnTo>
                <a:lnTo>
                  <a:pt x="5153930" y="1273505"/>
                </a:lnTo>
                <a:lnTo>
                  <a:pt x="5153930" y="900843"/>
                </a:lnTo>
                <a:lnTo>
                  <a:pt x="5219700" y="900843"/>
                </a:lnTo>
                <a:lnTo>
                  <a:pt x="5219700" y="1339275"/>
                </a:lnTo>
                <a:lnTo>
                  <a:pt x="0" y="1339275"/>
                </a:lnTo>
                <a:close/>
                <a:moveTo>
                  <a:pt x="5153930" y="0"/>
                </a:moveTo>
                <a:lnTo>
                  <a:pt x="5219700" y="0"/>
                </a:lnTo>
                <a:lnTo>
                  <a:pt x="5219700" y="335974"/>
                </a:lnTo>
                <a:lnTo>
                  <a:pt x="5153930" y="335974"/>
                </a:lnTo>
                <a:close/>
                <a:moveTo>
                  <a:pt x="0" y="0"/>
                </a:moveTo>
                <a:lnTo>
                  <a:pt x="65770" y="0"/>
                </a:lnTo>
                <a:lnTo>
                  <a:pt x="65770" y="335974"/>
                </a:lnTo>
                <a:lnTo>
                  <a:pt x="0" y="335974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" name="文本框 3"/>
          <p:cNvSpPr txBox="1"/>
          <p:nvPr/>
        </p:nvSpPr>
        <p:spPr>
          <a:xfrm>
            <a:off x="3920816" y="2480611"/>
            <a:ext cx="4346884" cy="110799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zh-CN" altLang="en-US" sz="6600" b="1" dirty="0">
                <a:solidFill>
                  <a:schemeClr val="bg1"/>
                </a:solidFill>
              </a:rPr>
              <a:t>谢谢观看</a:t>
            </a:r>
            <a:endParaRPr lang="zh-CN" altLang="en-US" sz="6600" b="1" dirty="0">
              <a:solidFill>
                <a:schemeClr val="bg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3920816" y="1893157"/>
            <a:ext cx="4346884" cy="5847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dist"/>
            <a:r>
              <a:rPr lang="en-US" altLang="zh-CN" sz="3200" b="1" dirty="0">
                <a:solidFill>
                  <a:schemeClr val="bg1"/>
                </a:solidFill>
                <a:latin typeface="Century Gothic" panose="020B0502020202020204" pitchFamily="34" charset="0"/>
              </a:rPr>
              <a:t>BUSINESS</a:t>
            </a:r>
            <a:endParaRPr lang="zh-CN" altLang="en-US" sz="3200" b="1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22" name="圆角矩形 1"/>
          <p:cNvSpPr/>
          <p:nvPr/>
        </p:nvSpPr>
        <p:spPr>
          <a:xfrm>
            <a:off x="10617200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圆角矩形 2"/>
          <p:cNvSpPr/>
          <p:nvPr/>
        </p:nvSpPr>
        <p:spPr>
          <a:xfrm>
            <a:off x="10708482" y="6326443"/>
            <a:ext cx="136314" cy="131040"/>
          </a:xfrm>
          <a:custGeom>
            <a:avLst/>
            <a:gdLst>
              <a:gd name="connsiteX0" fmla="*/ 241391 w 516922"/>
              <a:gd name="connsiteY0" fmla="*/ 466920 h 496921"/>
              <a:gd name="connsiteX1" fmla="*/ 374792 w 516922"/>
              <a:gd name="connsiteY1" fmla="*/ 466920 h 496921"/>
              <a:gd name="connsiteX2" fmla="*/ 394157 w 516922"/>
              <a:gd name="connsiteY2" fmla="*/ 492438 h 496921"/>
              <a:gd name="connsiteX3" fmla="*/ 241391 w 516922"/>
              <a:gd name="connsiteY3" fmla="*/ 492438 h 496921"/>
              <a:gd name="connsiteX4" fmla="*/ 45175 w 516922"/>
              <a:gd name="connsiteY4" fmla="*/ 266910 h 496921"/>
              <a:gd name="connsiteX5" fmla="*/ 178975 w 516922"/>
              <a:gd name="connsiteY5" fmla="*/ 266910 h 496921"/>
              <a:gd name="connsiteX6" fmla="*/ 178975 w 516922"/>
              <a:gd name="connsiteY6" fmla="*/ 312085 h 496921"/>
              <a:gd name="connsiteX7" fmla="*/ 45175 w 516922"/>
              <a:gd name="connsiteY7" fmla="*/ 312085 h 496921"/>
              <a:gd name="connsiteX8" fmla="*/ 45175 w 516922"/>
              <a:gd name="connsiteY8" fmla="*/ 167939 h 496921"/>
              <a:gd name="connsiteX9" fmla="*/ 178975 w 516922"/>
              <a:gd name="connsiteY9" fmla="*/ 167939 h 496921"/>
              <a:gd name="connsiteX10" fmla="*/ 178975 w 516922"/>
              <a:gd name="connsiteY10" fmla="*/ 213114 h 496921"/>
              <a:gd name="connsiteX11" fmla="*/ 45175 w 516922"/>
              <a:gd name="connsiteY11" fmla="*/ 213114 h 496921"/>
              <a:gd name="connsiteX12" fmla="*/ 254150 w 516922"/>
              <a:gd name="connsiteY12" fmla="*/ 92418 h 496921"/>
              <a:gd name="connsiteX13" fmla="*/ 497537 w 516922"/>
              <a:gd name="connsiteY13" fmla="*/ 92418 h 496921"/>
              <a:gd name="connsiteX14" fmla="*/ 516922 w 516922"/>
              <a:gd name="connsiteY14" fmla="*/ 111788 h 496921"/>
              <a:gd name="connsiteX15" fmla="*/ 516922 w 516922"/>
              <a:gd name="connsiteY15" fmla="*/ 402340 h 496921"/>
              <a:gd name="connsiteX16" fmla="*/ 497537 w 516922"/>
              <a:gd name="connsiteY16" fmla="*/ 421710 h 496921"/>
              <a:gd name="connsiteX17" fmla="*/ 359690 w 516922"/>
              <a:gd name="connsiteY17" fmla="*/ 421710 h 496921"/>
              <a:gd name="connsiteX18" fmla="*/ 359690 w 516922"/>
              <a:gd name="connsiteY18" fmla="*/ 458298 h 496921"/>
              <a:gd name="connsiteX19" fmla="*/ 254150 w 516922"/>
              <a:gd name="connsiteY19" fmla="*/ 458298 h 496921"/>
              <a:gd name="connsiteX20" fmla="*/ 254150 w 516922"/>
              <a:gd name="connsiteY20" fmla="*/ 382970 h 496921"/>
              <a:gd name="connsiteX21" fmla="*/ 478152 w 516922"/>
              <a:gd name="connsiteY21" fmla="*/ 382970 h 496921"/>
              <a:gd name="connsiteX22" fmla="*/ 478152 w 516922"/>
              <a:gd name="connsiteY22" fmla="*/ 131158 h 496921"/>
              <a:gd name="connsiteX23" fmla="*/ 254150 w 516922"/>
              <a:gd name="connsiteY23" fmla="*/ 131158 h 496921"/>
              <a:gd name="connsiteX24" fmla="*/ 45175 w 516922"/>
              <a:gd name="connsiteY24" fmla="*/ 75176 h 496921"/>
              <a:gd name="connsiteX25" fmla="*/ 178975 w 516922"/>
              <a:gd name="connsiteY25" fmla="*/ 75176 h 496921"/>
              <a:gd name="connsiteX26" fmla="*/ 178975 w 516922"/>
              <a:gd name="connsiteY26" fmla="*/ 120351 h 496921"/>
              <a:gd name="connsiteX27" fmla="*/ 45175 w 516922"/>
              <a:gd name="connsiteY27" fmla="*/ 120351 h 496921"/>
              <a:gd name="connsiteX28" fmla="*/ 28019 w 516922"/>
              <a:gd name="connsiteY28" fmla="*/ 27965 h 496921"/>
              <a:gd name="connsiteX29" fmla="*/ 28019 w 516922"/>
              <a:gd name="connsiteY29" fmla="*/ 466805 h 496921"/>
              <a:gd name="connsiteX30" fmla="*/ 196130 w 516922"/>
              <a:gd name="connsiteY30" fmla="*/ 466805 h 496921"/>
              <a:gd name="connsiteX31" fmla="*/ 196130 w 516922"/>
              <a:gd name="connsiteY31" fmla="*/ 27965 h 496921"/>
              <a:gd name="connsiteX32" fmla="*/ 28019 w 516922"/>
              <a:gd name="connsiteY32" fmla="*/ 0 h 496921"/>
              <a:gd name="connsiteX33" fmla="*/ 196130 w 516922"/>
              <a:gd name="connsiteY33" fmla="*/ 0 h 496921"/>
              <a:gd name="connsiteX34" fmla="*/ 224149 w 516922"/>
              <a:gd name="connsiteY34" fmla="*/ 27965 h 496921"/>
              <a:gd name="connsiteX35" fmla="*/ 224149 w 516922"/>
              <a:gd name="connsiteY35" fmla="*/ 466805 h 496921"/>
              <a:gd name="connsiteX36" fmla="*/ 196130 w 516922"/>
              <a:gd name="connsiteY36" fmla="*/ 496921 h 496921"/>
              <a:gd name="connsiteX37" fmla="*/ 28019 w 516922"/>
              <a:gd name="connsiteY37" fmla="*/ 496921 h 496921"/>
              <a:gd name="connsiteX38" fmla="*/ 0 w 516922"/>
              <a:gd name="connsiteY38" fmla="*/ 466805 h 496921"/>
              <a:gd name="connsiteX39" fmla="*/ 0 w 516922"/>
              <a:gd name="connsiteY39" fmla="*/ 27965 h 496921"/>
              <a:gd name="connsiteX40" fmla="*/ 28019 w 516922"/>
              <a:gd name="connsiteY40" fmla="*/ 0 h 49692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</a:cxnLst>
            <a:rect l="l" t="t" r="r" b="b"/>
            <a:pathLst>
              <a:path w="516922" h="496921">
                <a:moveTo>
                  <a:pt x="241391" y="466920"/>
                </a:moveTo>
                <a:lnTo>
                  <a:pt x="374792" y="466920"/>
                </a:lnTo>
                <a:lnTo>
                  <a:pt x="394157" y="492438"/>
                </a:lnTo>
                <a:lnTo>
                  <a:pt x="241391" y="492438"/>
                </a:lnTo>
                <a:close/>
                <a:moveTo>
                  <a:pt x="45175" y="266910"/>
                </a:moveTo>
                <a:lnTo>
                  <a:pt x="178975" y="266910"/>
                </a:lnTo>
                <a:lnTo>
                  <a:pt x="178975" y="312085"/>
                </a:lnTo>
                <a:lnTo>
                  <a:pt x="45175" y="312085"/>
                </a:lnTo>
                <a:close/>
                <a:moveTo>
                  <a:pt x="45175" y="167939"/>
                </a:moveTo>
                <a:lnTo>
                  <a:pt x="178975" y="167939"/>
                </a:lnTo>
                <a:lnTo>
                  <a:pt x="178975" y="213114"/>
                </a:lnTo>
                <a:lnTo>
                  <a:pt x="45175" y="213114"/>
                </a:lnTo>
                <a:close/>
                <a:moveTo>
                  <a:pt x="254150" y="92418"/>
                </a:moveTo>
                <a:lnTo>
                  <a:pt x="497537" y="92418"/>
                </a:lnTo>
                <a:cubicBezTo>
                  <a:pt x="508307" y="92418"/>
                  <a:pt x="516922" y="101027"/>
                  <a:pt x="516922" y="111788"/>
                </a:cubicBezTo>
                <a:lnTo>
                  <a:pt x="516922" y="402340"/>
                </a:lnTo>
                <a:cubicBezTo>
                  <a:pt x="516922" y="413101"/>
                  <a:pt x="508307" y="421710"/>
                  <a:pt x="497537" y="421710"/>
                </a:cubicBezTo>
                <a:lnTo>
                  <a:pt x="359690" y="421710"/>
                </a:lnTo>
                <a:lnTo>
                  <a:pt x="359690" y="458298"/>
                </a:lnTo>
                <a:lnTo>
                  <a:pt x="254150" y="458298"/>
                </a:lnTo>
                <a:lnTo>
                  <a:pt x="254150" y="382970"/>
                </a:lnTo>
                <a:lnTo>
                  <a:pt x="478152" y="382970"/>
                </a:lnTo>
                <a:lnTo>
                  <a:pt x="478152" y="131158"/>
                </a:lnTo>
                <a:lnTo>
                  <a:pt x="254150" y="131158"/>
                </a:lnTo>
                <a:close/>
                <a:moveTo>
                  <a:pt x="45175" y="75176"/>
                </a:moveTo>
                <a:lnTo>
                  <a:pt x="178975" y="75176"/>
                </a:lnTo>
                <a:lnTo>
                  <a:pt x="178975" y="120351"/>
                </a:lnTo>
                <a:lnTo>
                  <a:pt x="45175" y="120351"/>
                </a:lnTo>
                <a:close/>
                <a:moveTo>
                  <a:pt x="28019" y="27965"/>
                </a:moveTo>
                <a:lnTo>
                  <a:pt x="28019" y="466805"/>
                </a:lnTo>
                <a:lnTo>
                  <a:pt x="196130" y="466805"/>
                </a:lnTo>
                <a:lnTo>
                  <a:pt x="196130" y="27965"/>
                </a:lnTo>
                <a:close/>
                <a:moveTo>
                  <a:pt x="28019" y="0"/>
                </a:moveTo>
                <a:lnTo>
                  <a:pt x="196130" y="0"/>
                </a:lnTo>
                <a:cubicBezTo>
                  <a:pt x="211217" y="0"/>
                  <a:pt x="224149" y="12907"/>
                  <a:pt x="224149" y="27965"/>
                </a:cubicBezTo>
                <a:lnTo>
                  <a:pt x="224149" y="466805"/>
                </a:lnTo>
                <a:cubicBezTo>
                  <a:pt x="224149" y="484014"/>
                  <a:pt x="211217" y="496921"/>
                  <a:pt x="196130" y="496921"/>
                </a:cubicBezTo>
                <a:lnTo>
                  <a:pt x="28019" y="496921"/>
                </a:lnTo>
                <a:cubicBezTo>
                  <a:pt x="12932" y="496921"/>
                  <a:pt x="0" y="484014"/>
                  <a:pt x="0" y="466805"/>
                </a:cubicBezTo>
                <a:lnTo>
                  <a:pt x="0" y="27965"/>
                </a:lnTo>
                <a:cubicBezTo>
                  <a:pt x="0" y="12907"/>
                  <a:pt x="12932" y="0"/>
                  <a:pt x="28019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4" name="圆角矩形 11"/>
          <p:cNvSpPr/>
          <p:nvPr/>
        </p:nvSpPr>
        <p:spPr>
          <a:xfrm>
            <a:off x="11015238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圆角矩形 12"/>
          <p:cNvSpPr/>
          <p:nvPr/>
        </p:nvSpPr>
        <p:spPr>
          <a:xfrm>
            <a:off x="11106520" y="6328162"/>
            <a:ext cx="136314" cy="127602"/>
          </a:xfrm>
          <a:custGeom>
            <a:avLst/>
            <a:gdLst>
              <a:gd name="connsiteX0" fmla="*/ 243883 w 600653"/>
              <a:gd name="connsiteY0" fmla="*/ 476473 h 562265"/>
              <a:gd name="connsiteX1" fmla="*/ 243883 w 600653"/>
              <a:gd name="connsiteY1" fmla="*/ 521100 h 562265"/>
              <a:gd name="connsiteX2" fmla="*/ 356770 w 600653"/>
              <a:gd name="connsiteY2" fmla="*/ 521100 h 562265"/>
              <a:gd name="connsiteX3" fmla="*/ 356770 w 600653"/>
              <a:gd name="connsiteY3" fmla="*/ 476473 h 562265"/>
              <a:gd name="connsiteX4" fmla="*/ 38528 w 600653"/>
              <a:gd name="connsiteY4" fmla="*/ 381063 h 562265"/>
              <a:gd name="connsiteX5" fmla="*/ 38528 w 600653"/>
              <a:gd name="connsiteY5" fmla="*/ 418766 h 562265"/>
              <a:gd name="connsiteX6" fmla="*/ 57792 w 600653"/>
              <a:gd name="connsiteY6" fmla="*/ 438001 h 562265"/>
              <a:gd name="connsiteX7" fmla="*/ 542861 w 600653"/>
              <a:gd name="connsiteY7" fmla="*/ 438001 h 562265"/>
              <a:gd name="connsiteX8" fmla="*/ 562125 w 600653"/>
              <a:gd name="connsiteY8" fmla="*/ 418766 h 562265"/>
              <a:gd name="connsiteX9" fmla="*/ 562125 w 600653"/>
              <a:gd name="connsiteY9" fmla="*/ 381063 h 562265"/>
              <a:gd name="connsiteX10" fmla="*/ 300326 w 600653"/>
              <a:gd name="connsiteY10" fmla="*/ 210426 h 562265"/>
              <a:gd name="connsiteX11" fmla="*/ 315710 w 600653"/>
              <a:gd name="connsiteY11" fmla="*/ 225826 h 562265"/>
              <a:gd name="connsiteX12" fmla="*/ 315710 w 600653"/>
              <a:gd name="connsiteY12" fmla="*/ 251620 h 562265"/>
              <a:gd name="connsiteX13" fmla="*/ 300326 w 600653"/>
              <a:gd name="connsiteY13" fmla="*/ 267019 h 562265"/>
              <a:gd name="connsiteX14" fmla="*/ 284943 w 600653"/>
              <a:gd name="connsiteY14" fmla="*/ 251620 h 562265"/>
              <a:gd name="connsiteX15" fmla="*/ 284943 w 600653"/>
              <a:gd name="connsiteY15" fmla="*/ 225826 h 562265"/>
              <a:gd name="connsiteX16" fmla="*/ 300326 w 600653"/>
              <a:gd name="connsiteY16" fmla="*/ 210426 h 562265"/>
              <a:gd name="connsiteX17" fmla="*/ 253291 w 600653"/>
              <a:gd name="connsiteY17" fmla="*/ 184466 h 562265"/>
              <a:gd name="connsiteX18" fmla="*/ 243081 w 600653"/>
              <a:gd name="connsiteY18" fmla="*/ 194851 h 562265"/>
              <a:gd name="connsiteX19" fmla="*/ 243081 w 600653"/>
              <a:gd name="connsiteY19" fmla="*/ 281397 h 562265"/>
              <a:gd name="connsiteX20" fmla="*/ 253291 w 600653"/>
              <a:gd name="connsiteY20" fmla="*/ 291782 h 562265"/>
              <a:gd name="connsiteX21" fmla="*/ 347292 w 600653"/>
              <a:gd name="connsiteY21" fmla="*/ 291782 h 562265"/>
              <a:gd name="connsiteX22" fmla="*/ 357502 w 600653"/>
              <a:gd name="connsiteY22" fmla="*/ 281397 h 562265"/>
              <a:gd name="connsiteX23" fmla="*/ 357502 w 600653"/>
              <a:gd name="connsiteY23" fmla="*/ 194851 h 562265"/>
              <a:gd name="connsiteX24" fmla="*/ 347292 w 600653"/>
              <a:gd name="connsiteY24" fmla="*/ 184466 h 562265"/>
              <a:gd name="connsiteX25" fmla="*/ 300292 w 600653"/>
              <a:gd name="connsiteY25" fmla="*/ 100420 h 562265"/>
              <a:gd name="connsiteX26" fmla="*/ 258299 w 600653"/>
              <a:gd name="connsiteY26" fmla="*/ 142347 h 562265"/>
              <a:gd name="connsiteX27" fmla="*/ 258299 w 600653"/>
              <a:gd name="connsiteY27" fmla="*/ 153694 h 562265"/>
              <a:gd name="connsiteX28" fmla="*/ 342477 w 600653"/>
              <a:gd name="connsiteY28" fmla="*/ 153694 h 562265"/>
              <a:gd name="connsiteX29" fmla="*/ 342477 w 600653"/>
              <a:gd name="connsiteY29" fmla="*/ 142347 h 562265"/>
              <a:gd name="connsiteX30" fmla="*/ 300292 w 600653"/>
              <a:gd name="connsiteY30" fmla="*/ 100420 h 562265"/>
              <a:gd name="connsiteX31" fmla="*/ 300292 w 600653"/>
              <a:gd name="connsiteY31" fmla="*/ 69648 h 562265"/>
              <a:gd name="connsiteX32" fmla="*/ 373297 w 600653"/>
              <a:gd name="connsiteY32" fmla="*/ 142347 h 562265"/>
              <a:gd name="connsiteX33" fmla="*/ 373297 w 600653"/>
              <a:gd name="connsiteY33" fmla="*/ 161964 h 562265"/>
              <a:gd name="connsiteX34" fmla="*/ 373104 w 600653"/>
              <a:gd name="connsiteY34" fmla="*/ 162925 h 562265"/>
              <a:gd name="connsiteX35" fmla="*/ 388322 w 600653"/>
              <a:gd name="connsiteY35" fmla="*/ 194851 h 562265"/>
              <a:gd name="connsiteX36" fmla="*/ 388322 w 600653"/>
              <a:gd name="connsiteY36" fmla="*/ 281397 h 562265"/>
              <a:gd name="connsiteX37" fmla="*/ 347292 w 600653"/>
              <a:gd name="connsiteY37" fmla="*/ 322554 h 562265"/>
              <a:gd name="connsiteX38" fmla="*/ 253291 w 600653"/>
              <a:gd name="connsiteY38" fmla="*/ 322554 h 562265"/>
              <a:gd name="connsiteX39" fmla="*/ 212261 w 600653"/>
              <a:gd name="connsiteY39" fmla="*/ 281397 h 562265"/>
              <a:gd name="connsiteX40" fmla="*/ 212261 w 600653"/>
              <a:gd name="connsiteY40" fmla="*/ 194851 h 562265"/>
              <a:gd name="connsiteX41" fmla="*/ 227479 w 600653"/>
              <a:gd name="connsiteY41" fmla="*/ 162925 h 562265"/>
              <a:gd name="connsiteX42" fmla="*/ 227479 w 600653"/>
              <a:gd name="connsiteY42" fmla="*/ 161964 h 562265"/>
              <a:gd name="connsiteX43" fmla="*/ 227479 w 600653"/>
              <a:gd name="connsiteY43" fmla="*/ 142347 h 562265"/>
              <a:gd name="connsiteX44" fmla="*/ 300292 w 600653"/>
              <a:gd name="connsiteY44" fmla="*/ 69648 h 562265"/>
              <a:gd name="connsiteX45" fmla="*/ 57792 w 600653"/>
              <a:gd name="connsiteY45" fmla="*/ 38472 h 562265"/>
              <a:gd name="connsiteX46" fmla="*/ 38528 w 600653"/>
              <a:gd name="connsiteY46" fmla="*/ 57708 h 562265"/>
              <a:gd name="connsiteX47" fmla="*/ 38528 w 600653"/>
              <a:gd name="connsiteY47" fmla="*/ 342591 h 562265"/>
              <a:gd name="connsiteX48" fmla="*/ 562125 w 600653"/>
              <a:gd name="connsiteY48" fmla="*/ 342591 h 562265"/>
              <a:gd name="connsiteX49" fmla="*/ 562125 w 600653"/>
              <a:gd name="connsiteY49" fmla="*/ 57708 h 562265"/>
              <a:gd name="connsiteX50" fmla="*/ 542861 w 600653"/>
              <a:gd name="connsiteY50" fmla="*/ 38472 h 562265"/>
              <a:gd name="connsiteX51" fmla="*/ 57792 w 600653"/>
              <a:gd name="connsiteY51" fmla="*/ 0 h 562265"/>
              <a:gd name="connsiteX52" fmla="*/ 542861 w 600653"/>
              <a:gd name="connsiteY52" fmla="*/ 0 h 562265"/>
              <a:gd name="connsiteX53" fmla="*/ 600653 w 600653"/>
              <a:gd name="connsiteY53" fmla="*/ 57708 h 562265"/>
              <a:gd name="connsiteX54" fmla="*/ 600653 w 600653"/>
              <a:gd name="connsiteY54" fmla="*/ 418766 h 562265"/>
              <a:gd name="connsiteX55" fmla="*/ 542861 w 600653"/>
              <a:gd name="connsiteY55" fmla="*/ 476473 h 562265"/>
              <a:gd name="connsiteX56" fmla="*/ 395298 w 600653"/>
              <a:gd name="connsiteY56" fmla="*/ 476473 h 562265"/>
              <a:gd name="connsiteX57" fmla="*/ 395298 w 600653"/>
              <a:gd name="connsiteY57" fmla="*/ 523793 h 562265"/>
              <a:gd name="connsiteX58" fmla="*/ 460411 w 600653"/>
              <a:gd name="connsiteY58" fmla="*/ 523793 h 562265"/>
              <a:gd name="connsiteX59" fmla="*/ 479675 w 600653"/>
              <a:gd name="connsiteY59" fmla="*/ 543029 h 562265"/>
              <a:gd name="connsiteX60" fmla="*/ 460411 w 600653"/>
              <a:gd name="connsiteY60" fmla="*/ 562265 h 562265"/>
              <a:gd name="connsiteX61" fmla="*/ 140435 w 600653"/>
              <a:gd name="connsiteY61" fmla="*/ 562265 h 562265"/>
              <a:gd name="connsiteX62" fmla="*/ 121171 w 600653"/>
              <a:gd name="connsiteY62" fmla="*/ 543029 h 562265"/>
              <a:gd name="connsiteX63" fmla="*/ 140435 w 600653"/>
              <a:gd name="connsiteY63" fmla="*/ 523793 h 562265"/>
              <a:gd name="connsiteX64" fmla="*/ 205355 w 600653"/>
              <a:gd name="connsiteY64" fmla="*/ 523793 h 562265"/>
              <a:gd name="connsiteX65" fmla="*/ 205355 w 600653"/>
              <a:gd name="connsiteY65" fmla="*/ 476473 h 562265"/>
              <a:gd name="connsiteX66" fmla="*/ 57792 w 600653"/>
              <a:gd name="connsiteY66" fmla="*/ 476473 h 562265"/>
              <a:gd name="connsiteX67" fmla="*/ 0 w 600653"/>
              <a:gd name="connsiteY67" fmla="*/ 418766 h 562265"/>
              <a:gd name="connsiteX68" fmla="*/ 0 w 600653"/>
              <a:gd name="connsiteY68" fmla="*/ 57708 h 562265"/>
              <a:gd name="connsiteX69" fmla="*/ 57792 w 600653"/>
              <a:gd name="connsiteY69" fmla="*/ 0 h 56226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  <a:cxn ang="0">
                <a:pos x="connsiteX61" y="connsiteY61"/>
              </a:cxn>
              <a:cxn ang="0">
                <a:pos x="connsiteX62" y="connsiteY62"/>
              </a:cxn>
              <a:cxn ang="0">
                <a:pos x="connsiteX63" y="connsiteY63"/>
              </a:cxn>
              <a:cxn ang="0">
                <a:pos x="connsiteX64" y="connsiteY64"/>
              </a:cxn>
              <a:cxn ang="0">
                <a:pos x="connsiteX65" y="connsiteY65"/>
              </a:cxn>
              <a:cxn ang="0">
                <a:pos x="connsiteX66" y="connsiteY66"/>
              </a:cxn>
              <a:cxn ang="0">
                <a:pos x="connsiteX67" y="connsiteY67"/>
              </a:cxn>
              <a:cxn ang="0">
                <a:pos x="connsiteX68" y="connsiteY68"/>
              </a:cxn>
              <a:cxn ang="0">
                <a:pos x="connsiteX69" y="connsiteY69"/>
              </a:cxn>
            </a:cxnLst>
            <a:rect l="l" t="t" r="r" b="b"/>
            <a:pathLst>
              <a:path w="600653" h="562265">
                <a:moveTo>
                  <a:pt x="243883" y="476473"/>
                </a:moveTo>
                <a:lnTo>
                  <a:pt x="243883" y="521100"/>
                </a:lnTo>
                <a:lnTo>
                  <a:pt x="356770" y="521100"/>
                </a:lnTo>
                <a:lnTo>
                  <a:pt x="356770" y="476473"/>
                </a:lnTo>
                <a:close/>
                <a:moveTo>
                  <a:pt x="38528" y="381063"/>
                </a:moveTo>
                <a:lnTo>
                  <a:pt x="38528" y="418766"/>
                </a:lnTo>
                <a:cubicBezTo>
                  <a:pt x="38528" y="429345"/>
                  <a:pt x="47197" y="438001"/>
                  <a:pt x="57792" y="438001"/>
                </a:cubicBezTo>
                <a:lnTo>
                  <a:pt x="542861" y="438001"/>
                </a:lnTo>
                <a:cubicBezTo>
                  <a:pt x="553649" y="438001"/>
                  <a:pt x="562125" y="429345"/>
                  <a:pt x="562125" y="418766"/>
                </a:cubicBezTo>
                <a:lnTo>
                  <a:pt x="562125" y="381063"/>
                </a:lnTo>
                <a:close/>
                <a:moveTo>
                  <a:pt x="300326" y="210426"/>
                </a:moveTo>
                <a:cubicBezTo>
                  <a:pt x="308787" y="210426"/>
                  <a:pt x="315710" y="217356"/>
                  <a:pt x="315710" y="225826"/>
                </a:cubicBezTo>
                <a:lnTo>
                  <a:pt x="315710" y="251620"/>
                </a:lnTo>
                <a:cubicBezTo>
                  <a:pt x="315710" y="260089"/>
                  <a:pt x="308787" y="267019"/>
                  <a:pt x="300326" y="267019"/>
                </a:cubicBezTo>
                <a:cubicBezTo>
                  <a:pt x="291866" y="267019"/>
                  <a:pt x="284943" y="260089"/>
                  <a:pt x="284943" y="251620"/>
                </a:cubicBezTo>
                <a:lnTo>
                  <a:pt x="284943" y="225826"/>
                </a:lnTo>
                <a:cubicBezTo>
                  <a:pt x="284943" y="217356"/>
                  <a:pt x="291866" y="210426"/>
                  <a:pt x="300326" y="210426"/>
                </a:cubicBezTo>
                <a:close/>
                <a:moveTo>
                  <a:pt x="253291" y="184466"/>
                </a:moveTo>
                <a:cubicBezTo>
                  <a:pt x="247897" y="184466"/>
                  <a:pt x="243081" y="189274"/>
                  <a:pt x="243081" y="194851"/>
                </a:cubicBezTo>
                <a:lnTo>
                  <a:pt x="243081" y="281397"/>
                </a:lnTo>
                <a:cubicBezTo>
                  <a:pt x="243081" y="286974"/>
                  <a:pt x="247897" y="291782"/>
                  <a:pt x="253291" y="291782"/>
                </a:cubicBezTo>
                <a:lnTo>
                  <a:pt x="347292" y="291782"/>
                </a:lnTo>
                <a:cubicBezTo>
                  <a:pt x="352879" y="291782"/>
                  <a:pt x="357502" y="286974"/>
                  <a:pt x="357502" y="281397"/>
                </a:cubicBezTo>
                <a:lnTo>
                  <a:pt x="357502" y="194851"/>
                </a:lnTo>
                <a:cubicBezTo>
                  <a:pt x="357502" y="189274"/>
                  <a:pt x="352879" y="184466"/>
                  <a:pt x="347292" y="184466"/>
                </a:cubicBezTo>
                <a:close/>
                <a:moveTo>
                  <a:pt x="300292" y="100420"/>
                </a:moveTo>
                <a:cubicBezTo>
                  <a:pt x="277176" y="100420"/>
                  <a:pt x="258299" y="119268"/>
                  <a:pt x="258299" y="142347"/>
                </a:cubicBezTo>
                <a:lnTo>
                  <a:pt x="258299" y="153694"/>
                </a:lnTo>
                <a:lnTo>
                  <a:pt x="342477" y="153694"/>
                </a:lnTo>
                <a:lnTo>
                  <a:pt x="342477" y="142347"/>
                </a:lnTo>
                <a:cubicBezTo>
                  <a:pt x="342477" y="119268"/>
                  <a:pt x="323599" y="100420"/>
                  <a:pt x="300292" y="100420"/>
                </a:cubicBezTo>
                <a:close/>
                <a:moveTo>
                  <a:pt x="300292" y="69648"/>
                </a:moveTo>
                <a:cubicBezTo>
                  <a:pt x="340551" y="69648"/>
                  <a:pt x="373297" y="102343"/>
                  <a:pt x="373297" y="142347"/>
                </a:cubicBezTo>
                <a:lnTo>
                  <a:pt x="373297" y="161964"/>
                </a:lnTo>
                <a:cubicBezTo>
                  <a:pt x="373297" y="162348"/>
                  <a:pt x="373104" y="162541"/>
                  <a:pt x="373104" y="162925"/>
                </a:cubicBezTo>
                <a:cubicBezTo>
                  <a:pt x="382351" y="170426"/>
                  <a:pt x="388322" y="181965"/>
                  <a:pt x="388322" y="194851"/>
                </a:cubicBezTo>
                <a:lnTo>
                  <a:pt x="388322" y="281397"/>
                </a:lnTo>
                <a:cubicBezTo>
                  <a:pt x="388322" y="304091"/>
                  <a:pt x="370022" y="322554"/>
                  <a:pt x="347292" y="322554"/>
                </a:cubicBezTo>
                <a:lnTo>
                  <a:pt x="253291" y="322554"/>
                </a:lnTo>
                <a:cubicBezTo>
                  <a:pt x="230753" y="322554"/>
                  <a:pt x="212261" y="304091"/>
                  <a:pt x="212261" y="281397"/>
                </a:cubicBezTo>
                <a:lnTo>
                  <a:pt x="212261" y="194851"/>
                </a:lnTo>
                <a:cubicBezTo>
                  <a:pt x="212261" y="181965"/>
                  <a:pt x="218232" y="170426"/>
                  <a:pt x="227479" y="162925"/>
                </a:cubicBezTo>
                <a:cubicBezTo>
                  <a:pt x="227479" y="162541"/>
                  <a:pt x="227479" y="162348"/>
                  <a:pt x="227479" y="161964"/>
                </a:cubicBezTo>
                <a:lnTo>
                  <a:pt x="227479" y="142347"/>
                </a:lnTo>
                <a:cubicBezTo>
                  <a:pt x="227479" y="102343"/>
                  <a:pt x="260225" y="69648"/>
                  <a:pt x="300292" y="69648"/>
                </a:cubicBezTo>
                <a:close/>
                <a:moveTo>
                  <a:pt x="57792" y="38472"/>
                </a:moveTo>
                <a:cubicBezTo>
                  <a:pt x="47197" y="38472"/>
                  <a:pt x="38528" y="47128"/>
                  <a:pt x="38528" y="57708"/>
                </a:cubicBezTo>
                <a:lnTo>
                  <a:pt x="38528" y="342591"/>
                </a:lnTo>
                <a:lnTo>
                  <a:pt x="562125" y="342591"/>
                </a:lnTo>
                <a:lnTo>
                  <a:pt x="562125" y="57708"/>
                </a:lnTo>
                <a:cubicBezTo>
                  <a:pt x="562125" y="47128"/>
                  <a:pt x="553649" y="38472"/>
                  <a:pt x="542861" y="38472"/>
                </a:cubicBezTo>
                <a:close/>
                <a:moveTo>
                  <a:pt x="57792" y="0"/>
                </a:moveTo>
                <a:lnTo>
                  <a:pt x="542861" y="0"/>
                </a:lnTo>
                <a:cubicBezTo>
                  <a:pt x="574839" y="0"/>
                  <a:pt x="600653" y="25776"/>
                  <a:pt x="600653" y="57708"/>
                </a:cubicBezTo>
                <a:lnTo>
                  <a:pt x="600653" y="418766"/>
                </a:lnTo>
                <a:cubicBezTo>
                  <a:pt x="600653" y="450505"/>
                  <a:pt x="574839" y="476473"/>
                  <a:pt x="542861" y="476473"/>
                </a:cubicBezTo>
                <a:lnTo>
                  <a:pt x="395298" y="476473"/>
                </a:lnTo>
                <a:lnTo>
                  <a:pt x="395298" y="523793"/>
                </a:lnTo>
                <a:lnTo>
                  <a:pt x="460411" y="523793"/>
                </a:lnTo>
                <a:cubicBezTo>
                  <a:pt x="471006" y="523793"/>
                  <a:pt x="479675" y="532257"/>
                  <a:pt x="479675" y="543029"/>
                </a:cubicBezTo>
                <a:cubicBezTo>
                  <a:pt x="479675" y="553609"/>
                  <a:pt x="471006" y="562265"/>
                  <a:pt x="460411" y="562265"/>
                </a:cubicBezTo>
                <a:lnTo>
                  <a:pt x="140435" y="562265"/>
                </a:lnTo>
                <a:cubicBezTo>
                  <a:pt x="129840" y="562265"/>
                  <a:pt x="121171" y="553609"/>
                  <a:pt x="121171" y="543029"/>
                </a:cubicBezTo>
                <a:cubicBezTo>
                  <a:pt x="121171" y="532257"/>
                  <a:pt x="129840" y="523793"/>
                  <a:pt x="140435" y="523793"/>
                </a:cubicBezTo>
                <a:lnTo>
                  <a:pt x="205355" y="523793"/>
                </a:lnTo>
                <a:lnTo>
                  <a:pt x="205355" y="476473"/>
                </a:lnTo>
                <a:lnTo>
                  <a:pt x="57792" y="476473"/>
                </a:lnTo>
                <a:cubicBezTo>
                  <a:pt x="26006" y="476473"/>
                  <a:pt x="0" y="450505"/>
                  <a:pt x="0" y="418766"/>
                </a:cubicBezTo>
                <a:lnTo>
                  <a:pt x="0" y="57708"/>
                </a:lnTo>
                <a:cubicBezTo>
                  <a:pt x="0" y="25776"/>
                  <a:pt x="26006" y="0"/>
                  <a:pt x="57792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6" name="圆角矩形 14"/>
          <p:cNvSpPr/>
          <p:nvPr/>
        </p:nvSpPr>
        <p:spPr>
          <a:xfrm>
            <a:off x="11413276" y="6232525"/>
            <a:ext cx="318877" cy="318877"/>
          </a:xfrm>
          <a:prstGeom prst="ellipse">
            <a:avLst/>
          </a:prstGeom>
          <a:solidFill>
            <a:schemeClr val="accent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圆角矩形 15"/>
          <p:cNvSpPr/>
          <p:nvPr/>
        </p:nvSpPr>
        <p:spPr>
          <a:xfrm>
            <a:off x="11515986" y="6323807"/>
            <a:ext cx="113458" cy="136314"/>
          </a:xfrm>
          <a:custGeom>
            <a:avLst/>
            <a:gdLst>
              <a:gd name="connsiteX0" fmla="*/ 166861 w 505460"/>
              <a:gd name="connsiteY0" fmla="*/ 355015 h 607286"/>
              <a:gd name="connsiteX1" fmla="*/ 421301 w 505460"/>
              <a:gd name="connsiteY1" fmla="*/ 355015 h 607286"/>
              <a:gd name="connsiteX2" fmla="*/ 438634 w 505460"/>
              <a:gd name="connsiteY2" fmla="*/ 372303 h 607286"/>
              <a:gd name="connsiteX3" fmla="*/ 421301 w 505460"/>
              <a:gd name="connsiteY3" fmla="*/ 389592 h 607286"/>
              <a:gd name="connsiteX4" fmla="*/ 166861 w 505460"/>
              <a:gd name="connsiteY4" fmla="*/ 389592 h 607286"/>
              <a:gd name="connsiteX5" fmla="*/ 149528 w 505460"/>
              <a:gd name="connsiteY5" fmla="*/ 372303 h 607286"/>
              <a:gd name="connsiteX6" fmla="*/ 166861 w 505460"/>
              <a:gd name="connsiteY6" fmla="*/ 355015 h 607286"/>
              <a:gd name="connsiteX7" fmla="*/ 166861 w 505460"/>
              <a:gd name="connsiteY7" fmla="*/ 272524 h 607286"/>
              <a:gd name="connsiteX8" fmla="*/ 421301 w 505460"/>
              <a:gd name="connsiteY8" fmla="*/ 272524 h 607286"/>
              <a:gd name="connsiteX9" fmla="*/ 438634 w 505460"/>
              <a:gd name="connsiteY9" fmla="*/ 289813 h 607286"/>
              <a:gd name="connsiteX10" fmla="*/ 421301 w 505460"/>
              <a:gd name="connsiteY10" fmla="*/ 307101 h 607286"/>
              <a:gd name="connsiteX11" fmla="*/ 166861 w 505460"/>
              <a:gd name="connsiteY11" fmla="*/ 307101 h 607286"/>
              <a:gd name="connsiteX12" fmla="*/ 149528 w 505460"/>
              <a:gd name="connsiteY12" fmla="*/ 289813 h 607286"/>
              <a:gd name="connsiteX13" fmla="*/ 166861 w 505460"/>
              <a:gd name="connsiteY13" fmla="*/ 272524 h 607286"/>
              <a:gd name="connsiteX14" fmla="*/ 166861 w 505460"/>
              <a:gd name="connsiteY14" fmla="*/ 190033 h 607286"/>
              <a:gd name="connsiteX15" fmla="*/ 421301 w 505460"/>
              <a:gd name="connsiteY15" fmla="*/ 190033 h 607286"/>
              <a:gd name="connsiteX16" fmla="*/ 438634 w 505460"/>
              <a:gd name="connsiteY16" fmla="*/ 207439 h 607286"/>
              <a:gd name="connsiteX17" fmla="*/ 421301 w 505460"/>
              <a:gd name="connsiteY17" fmla="*/ 224751 h 607286"/>
              <a:gd name="connsiteX18" fmla="*/ 166861 w 505460"/>
              <a:gd name="connsiteY18" fmla="*/ 224751 h 607286"/>
              <a:gd name="connsiteX19" fmla="*/ 149528 w 505460"/>
              <a:gd name="connsiteY19" fmla="*/ 207439 h 607286"/>
              <a:gd name="connsiteX20" fmla="*/ 166861 w 505460"/>
              <a:gd name="connsiteY20" fmla="*/ 190033 h 607286"/>
              <a:gd name="connsiteX21" fmla="*/ 166861 w 505460"/>
              <a:gd name="connsiteY21" fmla="*/ 107612 h 607286"/>
              <a:gd name="connsiteX22" fmla="*/ 421301 w 505460"/>
              <a:gd name="connsiteY22" fmla="*/ 107612 h 607286"/>
              <a:gd name="connsiteX23" fmla="*/ 438634 w 505460"/>
              <a:gd name="connsiteY23" fmla="*/ 124901 h 607286"/>
              <a:gd name="connsiteX24" fmla="*/ 421301 w 505460"/>
              <a:gd name="connsiteY24" fmla="*/ 142189 h 607286"/>
              <a:gd name="connsiteX25" fmla="*/ 166861 w 505460"/>
              <a:gd name="connsiteY25" fmla="*/ 142189 h 607286"/>
              <a:gd name="connsiteX26" fmla="*/ 149528 w 505460"/>
              <a:gd name="connsiteY26" fmla="*/ 124901 h 607286"/>
              <a:gd name="connsiteX27" fmla="*/ 166861 w 505460"/>
              <a:gd name="connsiteY27" fmla="*/ 107612 h 607286"/>
              <a:gd name="connsiteX28" fmla="*/ 43330 w 505460"/>
              <a:gd name="connsiteY28" fmla="*/ 105635 h 607286"/>
              <a:gd name="connsiteX29" fmla="*/ 34664 w 505460"/>
              <a:gd name="connsiteY29" fmla="*/ 114289 h 607286"/>
              <a:gd name="connsiteX30" fmla="*/ 34664 w 505460"/>
              <a:gd name="connsiteY30" fmla="*/ 563922 h 607286"/>
              <a:gd name="connsiteX31" fmla="*/ 43330 w 505460"/>
              <a:gd name="connsiteY31" fmla="*/ 572576 h 607286"/>
              <a:gd name="connsiteX32" fmla="*/ 379237 w 505460"/>
              <a:gd name="connsiteY32" fmla="*/ 572576 h 607286"/>
              <a:gd name="connsiteX33" fmla="*/ 387903 w 505460"/>
              <a:gd name="connsiteY33" fmla="*/ 563922 h 607286"/>
              <a:gd name="connsiteX34" fmla="*/ 387903 w 505460"/>
              <a:gd name="connsiteY34" fmla="*/ 536267 h 607286"/>
              <a:gd name="connsiteX35" fmla="*/ 126223 w 505460"/>
              <a:gd name="connsiteY35" fmla="*/ 536267 h 607286"/>
              <a:gd name="connsiteX36" fmla="*/ 82799 w 505460"/>
              <a:gd name="connsiteY36" fmla="*/ 492997 h 607286"/>
              <a:gd name="connsiteX37" fmla="*/ 82799 w 505460"/>
              <a:gd name="connsiteY37" fmla="*/ 105635 h 607286"/>
              <a:gd name="connsiteX38" fmla="*/ 126223 w 505460"/>
              <a:gd name="connsiteY38" fmla="*/ 34616 h 607286"/>
              <a:gd name="connsiteX39" fmla="*/ 117557 w 505460"/>
              <a:gd name="connsiteY39" fmla="*/ 43270 h 607286"/>
              <a:gd name="connsiteX40" fmla="*/ 117557 w 505460"/>
              <a:gd name="connsiteY40" fmla="*/ 492997 h 607286"/>
              <a:gd name="connsiteX41" fmla="*/ 126223 w 505460"/>
              <a:gd name="connsiteY41" fmla="*/ 501651 h 607286"/>
              <a:gd name="connsiteX42" fmla="*/ 462130 w 505460"/>
              <a:gd name="connsiteY42" fmla="*/ 501651 h 607286"/>
              <a:gd name="connsiteX43" fmla="*/ 470796 w 505460"/>
              <a:gd name="connsiteY43" fmla="*/ 492997 h 607286"/>
              <a:gd name="connsiteX44" fmla="*/ 470796 w 505460"/>
              <a:gd name="connsiteY44" fmla="*/ 43270 h 607286"/>
              <a:gd name="connsiteX45" fmla="*/ 462130 w 505460"/>
              <a:gd name="connsiteY45" fmla="*/ 34616 h 607286"/>
              <a:gd name="connsiteX46" fmla="*/ 126223 w 505460"/>
              <a:gd name="connsiteY46" fmla="*/ 0 h 607286"/>
              <a:gd name="connsiteX47" fmla="*/ 462130 w 505460"/>
              <a:gd name="connsiteY47" fmla="*/ 0 h 607286"/>
              <a:gd name="connsiteX48" fmla="*/ 505460 w 505460"/>
              <a:gd name="connsiteY48" fmla="*/ 43270 h 607286"/>
              <a:gd name="connsiteX49" fmla="*/ 505460 w 505460"/>
              <a:gd name="connsiteY49" fmla="*/ 492997 h 607286"/>
              <a:gd name="connsiteX50" fmla="*/ 462130 w 505460"/>
              <a:gd name="connsiteY50" fmla="*/ 536267 h 607286"/>
              <a:gd name="connsiteX51" fmla="*/ 422661 w 505460"/>
              <a:gd name="connsiteY51" fmla="*/ 536267 h 607286"/>
              <a:gd name="connsiteX52" fmla="*/ 422661 w 505460"/>
              <a:gd name="connsiteY52" fmla="*/ 563922 h 607286"/>
              <a:gd name="connsiteX53" fmla="*/ 379237 w 505460"/>
              <a:gd name="connsiteY53" fmla="*/ 607286 h 607286"/>
              <a:gd name="connsiteX54" fmla="*/ 43330 w 505460"/>
              <a:gd name="connsiteY54" fmla="*/ 607286 h 607286"/>
              <a:gd name="connsiteX55" fmla="*/ 0 w 505460"/>
              <a:gd name="connsiteY55" fmla="*/ 563922 h 607286"/>
              <a:gd name="connsiteX56" fmla="*/ 0 w 505460"/>
              <a:gd name="connsiteY56" fmla="*/ 114289 h 607286"/>
              <a:gd name="connsiteX57" fmla="*/ 43330 w 505460"/>
              <a:gd name="connsiteY57" fmla="*/ 70925 h 607286"/>
              <a:gd name="connsiteX58" fmla="*/ 82799 w 505460"/>
              <a:gd name="connsiteY58" fmla="*/ 70925 h 607286"/>
              <a:gd name="connsiteX59" fmla="*/ 82799 w 505460"/>
              <a:gd name="connsiteY59" fmla="*/ 43270 h 607286"/>
              <a:gd name="connsiteX60" fmla="*/ 126223 w 505460"/>
              <a:gd name="connsiteY60" fmla="*/ 0 h 60728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  <a:cxn ang="0">
                <a:pos x="connsiteX12" y="connsiteY12"/>
              </a:cxn>
              <a:cxn ang="0">
                <a:pos x="connsiteX13" y="connsiteY13"/>
              </a:cxn>
              <a:cxn ang="0">
                <a:pos x="connsiteX14" y="connsiteY14"/>
              </a:cxn>
              <a:cxn ang="0">
                <a:pos x="connsiteX15" y="connsiteY15"/>
              </a:cxn>
              <a:cxn ang="0">
                <a:pos x="connsiteX16" y="connsiteY16"/>
              </a:cxn>
              <a:cxn ang="0">
                <a:pos x="connsiteX17" y="connsiteY17"/>
              </a:cxn>
              <a:cxn ang="0">
                <a:pos x="connsiteX18" y="connsiteY18"/>
              </a:cxn>
              <a:cxn ang="0">
                <a:pos x="connsiteX19" y="connsiteY19"/>
              </a:cxn>
              <a:cxn ang="0">
                <a:pos x="connsiteX20" y="connsiteY20"/>
              </a:cxn>
              <a:cxn ang="0">
                <a:pos x="connsiteX21" y="connsiteY21"/>
              </a:cxn>
              <a:cxn ang="0">
                <a:pos x="connsiteX22" y="connsiteY22"/>
              </a:cxn>
              <a:cxn ang="0">
                <a:pos x="connsiteX23" y="connsiteY23"/>
              </a:cxn>
              <a:cxn ang="0">
                <a:pos x="connsiteX24" y="connsiteY24"/>
              </a:cxn>
              <a:cxn ang="0">
                <a:pos x="connsiteX25" y="connsiteY25"/>
              </a:cxn>
              <a:cxn ang="0">
                <a:pos x="connsiteX26" y="connsiteY26"/>
              </a:cxn>
              <a:cxn ang="0">
                <a:pos x="connsiteX27" y="connsiteY27"/>
              </a:cxn>
              <a:cxn ang="0">
                <a:pos x="connsiteX28" y="connsiteY28"/>
              </a:cxn>
              <a:cxn ang="0">
                <a:pos x="connsiteX29" y="connsiteY29"/>
              </a:cxn>
              <a:cxn ang="0">
                <a:pos x="connsiteX30" y="connsiteY30"/>
              </a:cxn>
              <a:cxn ang="0">
                <a:pos x="connsiteX31" y="connsiteY31"/>
              </a:cxn>
              <a:cxn ang="0">
                <a:pos x="connsiteX32" y="connsiteY32"/>
              </a:cxn>
              <a:cxn ang="0">
                <a:pos x="connsiteX33" y="connsiteY33"/>
              </a:cxn>
              <a:cxn ang="0">
                <a:pos x="connsiteX34" y="connsiteY34"/>
              </a:cxn>
              <a:cxn ang="0">
                <a:pos x="connsiteX35" y="connsiteY35"/>
              </a:cxn>
              <a:cxn ang="0">
                <a:pos x="connsiteX36" y="connsiteY36"/>
              </a:cxn>
              <a:cxn ang="0">
                <a:pos x="connsiteX37" y="connsiteY37"/>
              </a:cxn>
              <a:cxn ang="0">
                <a:pos x="connsiteX38" y="connsiteY38"/>
              </a:cxn>
              <a:cxn ang="0">
                <a:pos x="connsiteX39" y="connsiteY39"/>
              </a:cxn>
              <a:cxn ang="0">
                <a:pos x="connsiteX40" y="connsiteY40"/>
              </a:cxn>
              <a:cxn ang="0">
                <a:pos x="connsiteX41" y="connsiteY41"/>
              </a:cxn>
              <a:cxn ang="0">
                <a:pos x="connsiteX42" y="connsiteY42"/>
              </a:cxn>
              <a:cxn ang="0">
                <a:pos x="connsiteX43" y="connsiteY43"/>
              </a:cxn>
              <a:cxn ang="0">
                <a:pos x="connsiteX44" y="connsiteY44"/>
              </a:cxn>
              <a:cxn ang="0">
                <a:pos x="connsiteX45" y="connsiteY45"/>
              </a:cxn>
              <a:cxn ang="0">
                <a:pos x="connsiteX46" y="connsiteY46"/>
              </a:cxn>
              <a:cxn ang="0">
                <a:pos x="connsiteX47" y="connsiteY47"/>
              </a:cxn>
              <a:cxn ang="0">
                <a:pos x="connsiteX48" y="connsiteY48"/>
              </a:cxn>
              <a:cxn ang="0">
                <a:pos x="connsiteX49" y="connsiteY49"/>
              </a:cxn>
              <a:cxn ang="0">
                <a:pos x="connsiteX50" y="connsiteY50"/>
              </a:cxn>
              <a:cxn ang="0">
                <a:pos x="connsiteX51" y="connsiteY51"/>
              </a:cxn>
              <a:cxn ang="0">
                <a:pos x="connsiteX52" y="connsiteY52"/>
              </a:cxn>
              <a:cxn ang="0">
                <a:pos x="connsiteX53" y="connsiteY53"/>
              </a:cxn>
              <a:cxn ang="0">
                <a:pos x="connsiteX54" y="connsiteY54"/>
              </a:cxn>
              <a:cxn ang="0">
                <a:pos x="connsiteX55" y="connsiteY55"/>
              </a:cxn>
              <a:cxn ang="0">
                <a:pos x="connsiteX56" y="connsiteY56"/>
              </a:cxn>
              <a:cxn ang="0">
                <a:pos x="connsiteX57" y="connsiteY57"/>
              </a:cxn>
              <a:cxn ang="0">
                <a:pos x="connsiteX58" y="connsiteY58"/>
              </a:cxn>
              <a:cxn ang="0">
                <a:pos x="connsiteX59" y="connsiteY59"/>
              </a:cxn>
              <a:cxn ang="0">
                <a:pos x="connsiteX60" y="connsiteY60"/>
              </a:cxn>
            </a:cxnLst>
            <a:rect l="l" t="t" r="r" b="b"/>
            <a:pathLst>
              <a:path w="505460" h="607286">
                <a:moveTo>
                  <a:pt x="166861" y="355015"/>
                </a:moveTo>
                <a:lnTo>
                  <a:pt x="421301" y="355015"/>
                </a:lnTo>
                <a:cubicBezTo>
                  <a:pt x="430910" y="355015"/>
                  <a:pt x="438634" y="362720"/>
                  <a:pt x="438634" y="372303"/>
                </a:cubicBezTo>
                <a:cubicBezTo>
                  <a:pt x="438634" y="381793"/>
                  <a:pt x="430910" y="389592"/>
                  <a:pt x="421301" y="389592"/>
                </a:cubicBezTo>
                <a:lnTo>
                  <a:pt x="166861" y="389592"/>
                </a:lnTo>
                <a:cubicBezTo>
                  <a:pt x="157253" y="389592"/>
                  <a:pt x="149528" y="381887"/>
                  <a:pt x="149528" y="372303"/>
                </a:cubicBezTo>
                <a:cubicBezTo>
                  <a:pt x="149528" y="362720"/>
                  <a:pt x="157253" y="355015"/>
                  <a:pt x="166861" y="355015"/>
                </a:cubicBezTo>
                <a:close/>
                <a:moveTo>
                  <a:pt x="166861" y="272524"/>
                </a:moveTo>
                <a:lnTo>
                  <a:pt x="421301" y="272524"/>
                </a:lnTo>
                <a:cubicBezTo>
                  <a:pt x="430910" y="272524"/>
                  <a:pt x="438634" y="280229"/>
                  <a:pt x="438634" y="289813"/>
                </a:cubicBezTo>
                <a:cubicBezTo>
                  <a:pt x="438634" y="299396"/>
                  <a:pt x="430910" y="307101"/>
                  <a:pt x="421301" y="307101"/>
                </a:cubicBezTo>
                <a:lnTo>
                  <a:pt x="166861" y="307101"/>
                </a:lnTo>
                <a:cubicBezTo>
                  <a:pt x="157253" y="307101"/>
                  <a:pt x="149528" y="299396"/>
                  <a:pt x="149528" y="289813"/>
                </a:cubicBezTo>
                <a:cubicBezTo>
                  <a:pt x="149528" y="280229"/>
                  <a:pt x="157253" y="272524"/>
                  <a:pt x="166861" y="272524"/>
                </a:cubicBezTo>
                <a:close/>
                <a:moveTo>
                  <a:pt x="166861" y="190033"/>
                </a:moveTo>
                <a:lnTo>
                  <a:pt x="421301" y="190033"/>
                </a:lnTo>
                <a:cubicBezTo>
                  <a:pt x="430910" y="190033"/>
                  <a:pt x="438634" y="197842"/>
                  <a:pt x="438634" y="207439"/>
                </a:cubicBezTo>
                <a:cubicBezTo>
                  <a:pt x="438634" y="216942"/>
                  <a:pt x="430910" y="224751"/>
                  <a:pt x="421301" y="224751"/>
                </a:cubicBezTo>
                <a:lnTo>
                  <a:pt x="166861" y="224751"/>
                </a:lnTo>
                <a:cubicBezTo>
                  <a:pt x="157253" y="224751"/>
                  <a:pt x="149528" y="216942"/>
                  <a:pt x="149528" y="207439"/>
                </a:cubicBezTo>
                <a:cubicBezTo>
                  <a:pt x="149528" y="197842"/>
                  <a:pt x="157253" y="190033"/>
                  <a:pt x="166861" y="190033"/>
                </a:cubicBezTo>
                <a:close/>
                <a:moveTo>
                  <a:pt x="166861" y="107612"/>
                </a:moveTo>
                <a:lnTo>
                  <a:pt x="421301" y="107612"/>
                </a:lnTo>
                <a:cubicBezTo>
                  <a:pt x="430910" y="107612"/>
                  <a:pt x="438634" y="115317"/>
                  <a:pt x="438634" y="124901"/>
                </a:cubicBezTo>
                <a:cubicBezTo>
                  <a:pt x="438634" y="134484"/>
                  <a:pt x="430910" y="142189"/>
                  <a:pt x="421301" y="142189"/>
                </a:cubicBezTo>
                <a:lnTo>
                  <a:pt x="166861" y="142189"/>
                </a:lnTo>
                <a:cubicBezTo>
                  <a:pt x="157253" y="142189"/>
                  <a:pt x="149528" y="134484"/>
                  <a:pt x="149528" y="124901"/>
                </a:cubicBezTo>
                <a:cubicBezTo>
                  <a:pt x="149528" y="115317"/>
                  <a:pt x="157253" y="107612"/>
                  <a:pt x="166861" y="107612"/>
                </a:cubicBezTo>
                <a:close/>
                <a:moveTo>
                  <a:pt x="43330" y="105635"/>
                </a:moveTo>
                <a:cubicBezTo>
                  <a:pt x="38526" y="105635"/>
                  <a:pt x="34664" y="109492"/>
                  <a:pt x="34664" y="114289"/>
                </a:cubicBezTo>
                <a:lnTo>
                  <a:pt x="34664" y="563922"/>
                </a:lnTo>
                <a:cubicBezTo>
                  <a:pt x="34664" y="568719"/>
                  <a:pt x="38526" y="572576"/>
                  <a:pt x="43330" y="572576"/>
                </a:cubicBezTo>
                <a:lnTo>
                  <a:pt x="379237" y="572576"/>
                </a:lnTo>
                <a:cubicBezTo>
                  <a:pt x="384041" y="572576"/>
                  <a:pt x="387903" y="568719"/>
                  <a:pt x="387903" y="563922"/>
                </a:cubicBezTo>
                <a:lnTo>
                  <a:pt x="387903" y="536267"/>
                </a:lnTo>
                <a:lnTo>
                  <a:pt x="126223" y="536267"/>
                </a:lnTo>
                <a:cubicBezTo>
                  <a:pt x="102297" y="536267"/>
                  <a:pt x="82799" y="516889"/>
                  <a:pt x="82799" y="492997"/>
                </a:cubicBezTo>
                <a:lnTo>
                  <a:pt x="82799" y="105635"/>
                </a:lnTo>
                <a:close/>
                <a:moveTo>
                  <a:pt x="126223" y="34616"/>
                </a:moveTo>
                <a:cubicBezTo>
                  <a:pt x="121419" y="34616"/>
                  <a:pt x="117557" y="38567"/>
                  <a:pt x="117557" y="43270"/>
                </a:cubicBezTo>
                <a:lnTo>
                  <a:pt x="117557" y="492997"/>
                </a:lnTo>
                <a:cubicBezTo>
                  <a:pt x="117557" y="497794"/>
                  <a:pt x="121419" y="501651"/>
                  <a:pt x="126223" y="501651"/>
                </a:cubicBezTo>
                <a:lnTo>
                  <a:pt x="462130" y="501651"/>
                </a:lnTo>
                <a:cubicBezTo>
                  <a:pt x="466840" y="501651"/>
                  <a:pt x="470796" y="497794"/>
                  <a:pt x="470796" y="492997"/>
                </a:cubicBezTo>
                <a:lnTo>
                  <a:pt x="470796" y="43270"/>
                </a:lnTo>
                <a:cubicBezTo>
                  <a:pt x="470796" y="38567"/>
                  <a:pt x="466840" y="34616"/>
                  <a:pt x="462130" y="34616"/>
                </a:cubicBezTo>
                <a:close/>
                <a:moveTo>
                  <a:pt x="126223" y="0"/>
                </a:moveTo>
                <a:lnTo>
                  <a:pt x="462130" y="0"/>
                </a:lnTo>
                <a:cubicBezTo>
                  <a:pt x="485961" y="0"/>
                  <a:pt x="505460" y="19472"/>
                  <a:pt x="505460" y="43270"/>
                </a:cubicBezTo>
                <a:lnTo>
                  <a:pt x="505460" y="492997"/>
                </a:lnTo>
                <a:cubicBezTo>
                  <a:pt x="505460" y="516889"/>
                  <a:pt x="485961" y="536267"/>
                  <a:pt x="462130" y="536267"/>
                </a:cubicBezTo>
                <a:lnTo>
                  <a:pt x="422661" y="536267"/>
                </a:lnTo>
                <a:lnTo>
                  <a:pt x="422661" y="563922"/>
                </a:lnTo>
                <a:cubicBezTo>
                  <a:pt x="422661" y="587815"/>
                  <a:pt x="403163" y="607286"/>
                  <a:pt x="379237" y="607286"/>
                </a:cubicBezTo>
                <a:lnTo>
                  <a:pt x="43330" y="607286"/>
                </a:lnTo>
                <a:cubicBezTo>
                  <a:pt x="19404" y="607286"/>
                  <a:pt x="0" y="587815"/>
                  <a:pt x="0" y="563922"/>
                </a:cubicBezTo>
                <a:lnTo>
                  <a:pt x="0" y="114289"/>
                </a:lnTo>
                <a:cubicBezTo>
                  <a:pt x="0" y="90397"/>
                  <a:pt x="19404" y="70925"/>
                  <a:pt x="43330" y="70925"/>
                </a:cubicBezTo>
                <a:lnTo>
                  <a:pt x="82799" y="70925"/>
                </a:lnTo>
                <a:lnTo>
                  <a:pt x="82799" y="43270"/>
                </a:lnTo>
                <a:cubicBezTo>
                  <a:pt x="82799" y="19472"/>
                  <a:pt x="102297" y="0"/>
                  <a:pt x="126223" y="0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1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0" dur="500"/>
                                        <p:tgtEl>
                                          <p:spTgt spid="1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21" presetID="16" presetClass="entr" presetSubtype="2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Vertical)">
                                      <p:cBhvr>
                                        <p:cTn id="23" dur="500"/>
                                        <p:tgtEl>
                                          <p:spTgt spid="1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1000"/>
                            </p:stCondLst>
                            <p:childTnLst>
                              <p:par>
                                <p:cTn id="25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29" dur="5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0" fill="hold">
                            <p:stCondLst>
                              <p:cond delay="1500"/>
                            </p:stCondLst>
                            <p:childTnLst>
                              <p:par>
                                <p:cTn id="31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3" dur="5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4" fill="hold">
                            <p:stCondLst>
                              <p:cond delay="2000"/>
                            </p:stCondLst>
                            <p:childTnLst>
                              <p:par>
                                <p:cTn id="35" presetID="14" presetClass="entr" presetSubtype="1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randombar(horizontal)">
                                      <p:cBhvr>
                                        <p:cTn id="37" dur="500"/>
                                        <p:tgtEl>
                                          <p:spTgt spid="1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8" fill="hold">
                            <p:stCondLst>
                              <p:cond delay="2500"/>
                            </p:stCondLst>
                            <p:childTnLst>
                              <p:par>
                                <p:cTn id="39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1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2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3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4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46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4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48" dur="500"/>
                                        <p:tgtEl>
                                          <p:spTgt spid="23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4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3" dur="500"/>
                                        <p:tgtEl>
                                          <p:spTgt spid="2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5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5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57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58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59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1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2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3" dur="500"/>
                                        <p:tgtEl>
                                          <p:spTgt spid="2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64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66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67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68" dur="500"/>
                                        <p:tgtEl>
                                          <p:spTgt spid="2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1" grpId="0" animBg="1"/>
      <p:bldP spid="16" grpId="0" animBg="1"/>
      <p:bldP spid="15" grpId="0"/>
      <p:bldP spid="13" grpId="0" animBg="1"/>
      <p:bldP spid="10" grpId="0" animBg="1"/>
      <p:bldP spid="19" grpId="0" animBg="1"/>
      <p:bldP spid="4" grpId="0"/>
      <p:bldP spid="5" grpId="0"/>
      <p:bldP spid="22" grpId="0" animBg="1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任意多边形: 形状 12"/>
          <p:cNvSpPr/>
          <p:nvPr/>
        </p:nvSpPr>
        <p:spPr>
          <a:xfrm>
            <a:off x="0" y="2806700"/>
            <a:ext cx="12192000" cy="4051300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pSp>
        <p:nvGrpSpPr>
          <p:cNvPr id="2" name="组合 1"/>
          <p:cNvGrpSpPr/>
          <p:nvPr/>
        </p:nvGrpSpPr>
        <p:grpSpPr>
          <a:xfrm>
            <a:off x="1143001" y="687388"/>
            <a:ext cx="1408112" cy="3806826"/>
            <a:chOff x="1143001" y="687388"/>
            <a:chExt cx="1408112" cy="3806826"/>
          </a:xfrm>
        </p:grpSpPr>
        <p:sp>
          <p:nvSpPr>
            <p:cNvPr id="36" name="任意多边形: 形状 35"/>
            <p:cNvSpPr/>
            <p:nvPr/>
          </p:nvSpPr>
          <p:spPr>
            <a:xfrm>
              <a:off x="1143001" y="2806701"/>
              <a:ext cx="1408112" cy="1687513"/>
            </a:xfrm>
            <a:custGeom>
              <a:avLst/>
              <a:gdLst>
                <a:gd name="connsiteX0" fmla="*/ 0 w 1408112"/>
                <a:gd name="connsiteY0" fmla="*/ 0 h 1687513"/>
                <a:gd name="connsiteX1" fmla="*/ 60577 w 1408112"/>
                <a:gd name="connsiteY1" fmla="*/ 0 h 1687513"/>
                <a:gd name="connsiteX2" fmla="*/ 60577 w 1408112"/>
                <a:gd name="connsiteY2" fmla="*/ 1626936 h 1687513"/>
                <a:gd name="connsiteX3" fmla="*/ 1347535 w 1408112"/>
                <a:gd name="connsiteY3" fmla="*/ 1626936 h 1687513"/>
                <a:gd name="connsiteX4" fmla="*/ 1347535 w 1408112"/>
                <a:gd name="connsiteY4" fmla="*/ 0 h 1687513"/>
                <a:gd name="connsiteX5" fmla="*/ 1408112 w 1408112"/>
                <a:gd name="connsiteY5" fmla="*/ 0 h 1687513"/>
                <a:gd name="connsiteX6" fmla="*/ 1408112 w 1408112"/>
                <a:gd name="connsiteY6" fmla="*/ 1687513 h 1687513"/>
                <a:gd name="connsiteX7" fmla="*/ 0 w 1408112"/>
                <a:gd name="connsiteY7" fmla="*/ 1687513 h 1687513"/>
                <a:gd name="connsiteX8" fmla="*/ 0 w 1408112"/>
                <a:gd name="connsiteY8" fmla="*/ 0 h 16875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8112" h="1687513">
                  <a:moveTo>
                    <a:pt x="0" y="0"/>
                  </a:moveTo>
                  <a:lnTo>
                    <a:pt x="60577" y="0"/>
                  </a:lnTo>
                  <a:lnTo>
                    <a:pt x="60577" y="1626936"/>
                  </a:lnTo>
                  <a:lnTo>
                    <a:pt x="1347535" y="1626936"/>
                  </a:lnTo>
                  <a:lnTo>
                    <a:pt x="1347535" y="0"/>
                  </a:lnTo>
                  <a:lnTo>
                    <a:pt x="1408112" y="0"/>
                  </a:lnTo>
                  <a:lnTo>
                    <a:pt x="1408112" y="1687513"/>
                  </a:lnTo>
                  <a:lnTo>
                    <a:pt x="0" y="1687513"/>
                  </a:lnTo>
                  <a:lnTo>
                    <a:pt x="0" y="0"/>
                  </a:lnTo>
                  <a:close/>
                </a:path>
              </a:pathLst>
            </a:cu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5" name="任意多边形: 形状 34"/>
            <p:cNvSpPr/>
            <p:nvPr/>
          </p:nvSpPr>
          <p:spPr>
            <a:xfrm>
              <a:off x="1143001" y="687388"/>
              <a:ext cx="1408112" cy="2119313"/>
            </a:xfrm>
            <a:custGeom>
              <a:avLst/>
              <a:gdLst>
                <a:gd name="connsiteX0" fmla="*/ 0 w 1408112"/>
                <a:gd name="connsiteY0" fmla="*/ 0 h 2119313"/>
                <a:gd name="connsiteX1" fmla="*/ 1408112 w 1408112"/>
                <a:gd name="connsiteY1" fmla="*/ 0 h 2119313"/>
                <a:gd name="connsiteX2" fmla="*/ 1408112 w 1408112"/>
                <a:gd name="connsiteY2" fmla="*/ 2119313 h 2119313"/>
                <a:gd name="connsiteX3" fmla="*/ 1347535 w 1408112"/>
                <a:gd name="connsiteY3" fmla="*/ 2119313 h 2119313"/>
                <a:gd name="connsiteX4" fmla="*/ 1347535 w 1408112"/>
                <a:gd name="connsiteY4" fmla="*/ 60577 h 2119313"/>
                <a:gd name="connsiteX5" fmla="*/ 60577 w 1408112"/>
                <a:gd name="connsiteY5" fmla="*/ 60577 h 2119313"/>
                <a:gd name="connsiteX6" fmla="*/ 60577 w 1408112"/>
                <a:gd name="connsiteY6" fmla="*/ 2119313 h 2119313"/>
                <a:gd name="connsiteX7" fmla="*/ 0 w 1408112"/>
                <a:gd name="connsiteY7" fmla="*/ 2119313 h 2119313"/>
                <a:gd name="connsiteX8" fmla="*/ 0 w 1408112"/>
                <a:gd name="connsiteY8" fmla="*/ 0 h 2119313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  <a:cxn ang="0">
                  <a:pos x="connsiteX3" y="connsiteY3"/>
                </a:cxn>
                <a:cxn ang="0">
                  <a:pos x="connsiteX4" y="connsiteY4"/>
                </a:cxn>
                <a:cxn ang="0">
                  <a:pos x="connsiteX5" y="connsiteY5"/>
                </a:cxn>
                <a:cxn ang="0">
                  <a:pos x="connsiteX6" y="connsiteY6"/>
                </a:cxn>
                <a:cxn ang="0">
                  <a:pos x="connsiteX7" y="connsiteY7"/>
                </a:cxn>
                <a:cxn ang="0">
                  <a:pos x="connsiteX8" y="connsiteY8"/>
                </a:cxn>
              </a:cxnLst>
              <a:rect l="l" t="t" r="r" b="b"/>
              <a:pathLst>
                <a:path w="1408112" h="2119313">
                  <a:moveTo>
                    <a:pt x="0" y="0"/>
                  </a:moveTo>
                  <a:lnTo>
                    <a:pt x="1408112" y="0"/>
                  </a:lnTo>
                  <a:lnTo>
                    <a:pt x="1408112" y="2119313"/>
                  </a:lnTo>
                  <a:lnTo>
                    <a:pt x="1347535" y="2119313"/>
                  </a:lnTo>
                  <a:lnTo>
                    <a:pt x="1347535" y="60577"/>
                  </a:lnTo>
                  <a:lnTo>
                    <a:pt x="60577" y="60577"/>
                  </a:lnTo>
                  <a:lnTo>
                    <a:pt x="60577" y="2119313"/>
                  </a:lnTo>
                  <a:lnTo>
                    <a:pt x="0" y="2119313"/>
                  </a:lnTo>
                  <a:lnTo>
                    <a:pt x="0" y="0"/>
                  </a:lnTo>
                  <a:close/>
                </a:path>
              </a:pathLst>
            </a:custGeom>
            <a:solidFill>
              <a:schemeClr val="tx1">
                <a:lumMod val="75000"/>
                <a:lumOff val="25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30" name="文本框 29"/>
            <p:cNvSpPr txBox="1"/>
            <p:nvPr/>
          </p:nvSpPr>
          <p:spPr>
            <a:xfrm rot="5400000">
              <a:off x="6648" y="2115578"/>
              <a:ext cx="3680816" cy="923330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5400" dirty="0">
                  <a:solidFill>
                    <a:schemeClr val="accent1"/>
                  </a:solidFill>
                  <a:latin typeface="Century Gothic" panose="020B0502020202020204" pitchFamily="34" charset="0"/>
                </a:rPr>
                <a:t>CONTENTS</a:t>
              </a:r>
              <a:endParaRPr lang="zh-CN" altLang="en-US" sz="5400" dirty="0">
                <a:solidFill>
                  <a:schemeClr val="accent1"/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3" name="组合 2"/>
          <p:cNvGrpSpPr/>
          <p:nvPr/>
        </p:nvGrpSpPr>
        <p:grpSpPr>
          <a:xfrm>
            <a:off x="2908432" y="1524238"/>
            <a:ext cx="1866768" cy="2163227"/>
            <a:chOff x="2908432" y="1524238"/>
            <a:chExt cx="1866768" cy="2163227"/>
          </a:xfrm>
        </p:grpSpPr>
        <p:sp>
          <p:nvSpPr>
            <p:cNvPr id="17" name="文本框 16"/>
            <p:cNvSpPr txBox="1"/>
            <p:nvPr/>
          </p:nvSpPr>
          <p:spPr>
            <a:xfrm>
              <a:off x="2908432" y="3225800"/>
              <a:ext cx="1866768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项目介绍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6" name="图文框 5"/>
            <p:cNvSpPr/>
            <p:nvPr/>
          </p:nvSpPr>
          <p:spPr>
            <a:xfrm>
              <a:off x="3305360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7" name="等腰三角形 6"/>
            <p:cNvSpPr/>
            <p:nvPr/>
          </p:nvSpPr>
          <p:spPr>
            <a:xfrm flipV="1">
              <a:off x="3715828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5" name="文本框 44"/>
            <p:cNvSpPr txBox="1"/>
            <p:nvPr/>
          </p:nvSpPr>
          <p:spPr>
            <a:xfrm>
              <a:off x="3305360" y="1689894"/>
              <a:ext cx="10729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01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4" name="组合 3"/>
          <p:cNvGrpSpPr/>
          <p:nvPr/>
        </p:nvGrpSpPr>
        <p:grpSpPr>
          <a:xfrm>
            <a:off x="5093361" y="1524238"/>
            <a:ext cx="1866768" cy="2161937"/>
            <a:chOff x="5093361" y="1524238"/>
            <a:chExt cx="1866768" cy="2161937"/>
          </a:xfrm>
        </p:grpSpPr>
        <p:sp>
          <p:nvSpPr>
            <p:cNvPr id="18" name="文本框 17"/>
            <p:cNvSpPr txBox="1"/>
            <p:nvPr/>
          </p:nvSpPr>
          <p:spPr>
            <a:xfrm>
              <a:off x="5093361" y="3225800"/>
              <a:ext cx="1866768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可行性分析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39" name="图文框 38"/>
            <p:cNvSpPr/>
            <p:nvPr/>
          </p:nvSpPr>
          <p:spPr>
            <a:xfrm>
              <a:off x="5490289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2" name="等腰三角形 41"/>
            <p:cNvSpPr/>
            <p:nvPr/>
          </p:nvSpPr>
          <p:spPr>
            <a:xfrm flipV="1">
              <a:off x="5898111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6" name="文本框 45"/>
            <p:cNvSpPr txBox="1"/>
            <p:nvPr/>
          </p:nvSpPr>
          <p:spPr>
            <a:xfrm>
              <a:off x="5490289" y="1689894"/>
              <a:ext cx="10729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02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5" name="组合 4"/>
          <p:cNvGrpSpPr/>
          <p:nvPr/>
        </p:nvGrpSpPr>
        <p:grpSpPr>
          <a:xfrm>
            <a:off x="7278290" y="1524238"/>
            <a:ext cx="1866768" cy="2161937"/>
            <a:chOff x="7278290" y="1524238"/>
            <a:chExt cx="1866768" cy="2161937"/>
          </a:xfrm>
        </p:grpSpPr>
        <p:sp>
          <p:nvSpPr>
            <p:cNvPr id="28" name="文本框 27"/>
            <p:cNvSpPr txBox="1"/>
            <p:nvPr/>
          </p:nvSpPr>
          <p:spPr>
            <a:xfrm>
              <a:off x="7278290" y="3225800"/>
              <a:ext cx="1866768" cy="460375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</a:rPr>
                <a:t>需求分析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40" name="图文框 39"/>
            <p:cNvSpPr/>
            <p:nvPr/>
          </p:nvSpPr>
          <p:spPr>
            <a:xfrm>
              <a:off x="7675218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3" name="等腰三角形 42"/>
            <p:cNvSpPr/>
            <p:nvPr/>
          </p:nvSpPr>
          <p:spPr>
            <a:xfrm flipV="1">
              <a:off x="8080394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7" name="文本框 46"/>
            <p:cNvSpPr txBox="1"/>
            <p:nvPr/>
          </p:nvSpPr>
          <p:spPr>
            <a:xfrm>
              <a:off x="7675218" y="1689894"/>
              <a:ext cx="1072912" cy="76944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03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  <p:grpSp>
        <p:nvGrpSpPr>
          <p:cNvPr id="8" name="组合 7"/>
          <p:cNvGrpSpPr/>
          <p:nvPr/>
        </p:nvGrpSpPr>
        <p:grpSpPr>
          <a:xfrm>
            <a:off x="9509125" y="1524000"/>
            <a:ext cx="1821180" cy="2531731"/>
            <a:chOff x="9463219" y="1524238"/>
            <a:chExt cx="1866768" cy="2531398"/>
          </a:xfrm>
        </p:grpSpPr>
        <p:sp>
          <p:nvSpPr>
            <p:cNvPr id="29" name="文本框 28"/>
            <p:cNvSpPr txBox="1"/>
            <p:nvPr/>
          </p:nvSpPr>
          <p:spPr>
            <a:xfrm>
              <a:off x="9463219" y="3225800"/>
              <a:ext cx="1866768" cy="82983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zh-CN" altLang="en-US" sz="2400" b="1" dirty="0">
                  <a:solidFill>
                    <a:schemeClr val="bg1"/>
                  </a:solidFill>
                  <a:sym typeface="+mn-ea"/>
                </a:rPr>
                <a:t>面向对象设计</a:t>
              </a:r>
              <a:endParaRPr lang="zh-CN" altLang="en-US" sz="2400" b="1" dirty="0">
                <a:solidFill>
                  <a:schemeClr val="bg1"/>
                </a:solidFill>
              </a:endParaRPr>
            </a:p>
          </p:txBody>
        </p:sp>
        <p:sp>
          <p:nvSpPr>
            <p:cNvPr id="41" name="图文框 40"/>
            <p:cNvSpPr/>
            <p:nvPr/>
          </p:nvSpPr>
          <p:spPr>
            <a:xfrm>
              <a:off x="9860147" y="1524238"/>
              <a:ext cx="1072912" cy="1072912"/>
            </a:xfrm>
            <a:prstGeom prst="frame">
              <a:avLst>
                <a:gd name="adj1" fmla="val 3597"/>
              </a:avLst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schemeClr val="tx1"/>
                </a:solidFill>
              </a:endParaRPr>
            </a:p>
          </p:txBody>
        </p:sp>
        <p:sp>
          <p:nvSpPr>
            <p:cNvPr id="44" name="等腰三角形 43"/>
            <p:cNvSpPr/>
            <p:nvPr/>
          </p:nvSpPr>
          <p:spPr>
            <a:xfrm flipV="1">
              <a:off x="10262677" y="2806699"/>
              <a:ext cx="257268" cy="221782"/>
            </a:xfrm>
            <a:prstGeom prst="triangle">
              <a:avLst/>
            </a:prstGeom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/>
            </a:p>
          </p:txBody>
        </p:sp>
        <p:sp>
          <p:nvSpPr>
            <p:cNvPr id="48" name="文本框 47"/>
            <p:cNvSpPr txBox="1"/>
            <p:nvPr/>
          </p:nvSpPr>
          <p:spPr>
            <a:xfrm>
              <a:off x="9860147" y="1689894"/>
              <a:ext cx="1072912" cy="768249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r>
                <a:rPr lang="en-US" altLang="zh-CN" sz="4400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04</a:t>
              </a:r>
              <a:endParaRPr lang="zh-CN" altLang="en-US" sz="4400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4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" fill="hold">
                            <p:stCondLst>
                              <p:cond delay="500"/>
                            </p:stCondLst>
                            <p:childTnLst>
                              <p:par>
                                <p:cTn id="1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4" fill="hold">
                            <p:stCondLst>
                              <p:cond delay="1000"/>
                            </p:stCondLst>
                            <p:childTnLst>
                              <p:par>
                                <p:cTn id="1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500"/>
                            </p:stCondLst>
                            <p:childTnLst>
                              <p:par>
                                <p:cTn id="2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4" fill="hold">
                            <p:stCondLst>
                              <p:cond delay="2000"/>
                            </p:stCondLst>
                            <p:childTnLst>
                              <p:par>
                                <p:cTn id="25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9" fill="hold">
                            <p:stCondLst>
                              <p:cond delay="2500"/>
                            </p:stCondLst>
                            <p:childTnLst>
                              <p:par>
                                <p:cTn id="30" presetID="2" presetClass="entr" presetSubtype="2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项目</a:t>
            </a:r>
            <a:endParaRPr lang="en-US" altLang="zh-CN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介绍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01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3" grpId="0" animBg="1"/>
      <p:bldP spid="2" grpId="0" animBg="1"/>
      <p:bldP spid="5" grpId="0"/>
      <p:bldP spid="6" grpId="0"/>
      <p:bldP spid="7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îṧľïḓé"/>
          <p:cNvSpPr/>
          <p:nvPr/>
        </p:nvSpPr>
        <p:spPr>
          <a:xfrm>
            <a:off x="1088573" y="1756229"/>
            <a:ext cx="5007428" cy="2246026"/>
          </a:xfrm>
          <a:prstGeom prst="rect">
            <a:avLst/>
          </a:prstGeom>
          <a:blipFill>
            <a:blip r:embed="rId1"/>
            <a:srcRect/>
            <a:stretch>
              <a:fillRect t="-24774" b="-24496"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sp>
        <p:nvSpPr>
          <p:cNvPr id="27" name="iṡ1ïḓé"/>
          <p:cNvSpPr/>
          <p:nvPr/>
        </p:nvSpPr>
        <p:spPr>
          <a:xfrm>
            <a:off x="6096001" y="1756229"/>
            <a:ext cx="5007428" cy="2246027"/>
          </a:xfrm>
          <a:prstGeom prst="rect">
            <a:avLst/>
          </a:prstGeom>
          <a:blipFill>
            <a:blip r:embed="rId2"/>
            <a:srcRect/>
            <a:stretch>
              <a:fillRect t="-24161" b="-23889"/>
            </a:stretch>
          </a:blipFill>
          <a:ln w="38100" cap="flat" cmpd="sng" algn="ctr">
            <a:noFill/>
            <a:prstDash val="solid"/>
            <a:miter lim="800000"/>
          </a:ln>
          <a:effectLst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ot="0" spcFirstLastPara="0" vert="horz" wrap="square" lIns="91440" tIns="45720" rIns="91440" bIns="45720" numCol="1" spcCol="0" rtlCol="0" fromWordArt="0" anchor="ctr" anchorCtr="0" forceAA="0" compatLnSpc="1">
            <a:noAutofit/>
          </a:bodyPr>
          <a:lstStyle>
            <a:defPPr>
              <a:defRPr lang="en-US"/>
            </a:defPPr>
            <a:lvl1pPr marL="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1pPr>
            <a:lvl2pPr marL="457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2pPr>
            <a:lvl3pPr marL="914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3pPr>
            <a:lvl4pPr marL="1371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4pPr>
            <a:lvl5pPr marL="18288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5pPr>
            <a:lvl6pPr marL="22860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6pPr>
            <a:lvl7pPr marL="27432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7pPr>
            <a:lvl8pPr marL="32004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8pPr>
            <a:lvl9pPr marL="3657600" algn="l" defTabSz="457200" rtl="0" eaLnBrk="1" latinLnBrk="0" hangingPunct="1">
              <a:defRPr sz="1800" kern="1200">
                <a:solidFill>
                  <a:schemeClr val="lt1"/>
                </a:solidFill>
                <a:latin typeface="+mn-lt"/>
                <a:ea typeface="+mn-ea"/>
                <a:cs typeface="+mn-cs"/>
              </a:defRPr>
            </a:lvl9pPr>
          </a:lstStyle>
          <a:p>
            <a:pPr algn="ctr"/>
            <a:endParaRPr lang="zh-CN" altLang="en-US"/>
          </a:p>
        </p:txBody>
      </p:sp>
      <p:grpSp>
        <p:nvGrpSpPr>
          <p:cNvPr id="37" name="组合 36"/>
          <p:cNvGrpSpPr/>
          <p:nvPr/>
        </p:nvGrpSpPr>
        <p:grpSpPr>
          <a:xfrm>
            <a:off x="5294144" y="3200400"/>
            <a:ext cx="1603714" cy="1603712"/>
            <a:chOff x="5294144" y="3200400"/>
            <a:chExt cx="1603714" cy="1603712"/>
          </a:xfrm>
        </p:grpSpPr>
        <p:sp>
          <p:nvSpPr>
            <p:cNvPr id="28" name="íšļîďé"/>
            <p:cNvSpPr/>
            <p:nvPr/>
          </p:nvSpPr>
          <p:spPr>
            <a:xfrm>
              <a:off x="5294144" y="3200400"/>
              <a:ext cx="1603714" cy="1603712"/>
            </a:xfrm>
            <a:prstGeom prst="ellipse">
              <a:avLst/>
            </a:prstGeom>
            <a:solidFill>
              <a:schemeClr val="accent1"/>
            </a:solidFill>
            <a:ln w="38100" cap="flat" cmpd="sng" algn="ctr">
              <a:solidFill>
                <a:schemeClr val="bg1">
                  <a:lumMod val="95000"/>
                </a:schemeClr>
              </a:solidFill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  <p:sp>
          <p:nvSpPr>
            <p:cNvPr id="29" name="íšļîďé"/>
            <p:cNvSpPr/>
            <p:nvPr/>
          </p:nvSpPr>
          <p:spPr>
            <a:xfrm>
              <a:off x="5700545" y="3614509"/>
              <a:ext cx="790912" cy="775491"/>
            </a:xfrm>
            <a:custGeom>
              <a:avLst/>
              <a:gdLst>
                <a:gd name="T0" fmla="*/ 1312 w 1990"/>
                <a:gd name="T1" fmla="*/ 1552 h 1954"/>
                <a:gd name="T2" fmla="*/ 291 w 1990"/>
                <a:gd name="T3" fmla="*/ 1746 h 1954"/>
                <a:gd name="T4" fmla="*/ 0 w 1990"/>
                <a:gd name="T5" fmla="*/ 540 h 1954"/>
                <a:gd name="T6" fmla="*/ 515 w 1990"/>
                <a:gd name="T7" fmla="*/ 249 h 1954"/>
                <a:gd name="T8" fmla="*/ 1205 w 1990"/>
                <a:gd name="T9" fmla="*/ 0 h 1954"/>
                <a:gd name="T10" fmla="*/ 1496 w 1990"/>
                <a:gd name="T11" fmla="*/ 489 h 1954"/>
                <a:gd name="T12" fmla="*/ 1413 w 1990"/>
                <a:gd name="T13" fmla="*/ 291 h 1954"/>
                <a:gd name="T14" fmla="*/ 802 w 1990"/>
                <a:gd name="T15" fmla="*/ 83 h 1954"/>
                <a:gd name="T16" fmla="*/ 1039 w 1990"/>
                <a:gd name="T17" fmla="*/ 249 h 1954"/>
                <a:gd name="T18" fmla="*/ 1243 w 1990"/>
                <a:gd name="T19" fmla="*/ 499 h 1954"/>
                <a:gd name="T20" fmla="*/ 291 w 1990"/>
                <a:gd name="T21" fmla="*/ 333 h 1954"/>
                <a:gd name="T22" fmla="*/ 83 w 1990"/>
                <a:gd name="T23" fmla="*/ 1455 h 1954"/>
                <a:gd name="T24" fmla="*/ 1039 w 1990"/>
                <a:gd name="T25" fmla="*/ 1663 h 1954"/>
                <a:gd name="T26" fmla="*/ 1641 w 1990"/>
                <a:gd name="T27" fmla="*/ 1453 h 1954"/>
                <a:gd name="T28" fmla="*/ 1138 w 1990"/>
                <a:gd name="T29" fmla="*/ 583 h 1954"/>
                <a:gd name="T30" fmla="*/ 1641 w 1990"/>
                <a:gd name="T31" fmla="*/ 1453 h 1954"/>
                <a:gd name="T32" fmla="*/ 1752 w 1990"/>
                <a:gd name="T33" fmla="*/ 809 h 1954"/>
                <a:gd name="T34" fmla="*/ 1026 w 1990"/>
                <a:gd name="T35" fmla="*/ 1228 h 1954"/>
                <a:gd name="T36" fmla="*/ 1767 w 1990"/>
                <a:gd name="T37" fmla="*/ 1422 h 1954"/>
                <a:gd name="T38" fmla="*/ 1717 w 1990"/>
                <a:gd name="T39" fmla="*/ 1835 h 1954"/>
                <a:gd name="T40" fmla="*/ 1767 w 1990"/>
                <a:gd name="T41" fmla="*/ 1422 h 1954"/>
                <a:gd name="T42" fmla="*/ 1739 w 1990"/>
                <a:gd name="T43" fmla="*/ 1874 h 1954"/>
                <a:gd name="T44" fmla="*/ 1956 w 1990"/>
                <a:gd name="T45" fmla="*/ 1749 h 1954"/>
                <a:gd name="T46" fmla="*/ 249 w 1990"/>
                <a:gd name="T47" fmla="*/ 551 h 1954"/>
                <a:gd name="T48" fmla="*/ 803 w 1990"/>
                <a:gd name="T49" fmla="*/ 613 h 1954"/>
                <a:gd name="T50" fmla="*/ 675 w 1990"/>
                <a:gd name="T51" fmla="*/ 828 h 1954"/>
                <a:gd name="T52" fmla="*/ 249 w 1990"/>
                <a:gd name="T53" fmla="*/ 890 h 1954"/>
                <a:gd name="T54" fmla="*/ 675 w 1990"/>
                <a:gd name="T55" fmla="*/ 828 h 1954"/>
                <a:gd name="T56" fmla="*/ 675 w 1990"/>
                <a:gd name="T57" fmla="*/ 1167 h 1954"/>
                <a:gd name="T58" fmla="*/ 249 w 1990"/>
                <a:gd name="T59" fmla="*/ 1105 h 1954"/>
                <a:gd name="T60" fmla="*/ 249 w 1990"/>
                <a:gd name="T61" fmla="*/ 1444 h 1954"/>
                <a:gd name="T62" fmla="*/ 803 w 1990"/>
                <a:gd name="T63" fmla="*/ 1382 h 1954"/>
                <a:gd name="T64" fmla="*/ 249 w 1990"/>
                <a:gd name="T65" fmla="*/ 1444 h 1954"/>
                <a:gd name="T66" fmla="*/ 1179 w 1990"/>
                <a:gd name="T67" fmla="*/ 961 h 1954"/>
                <a:gd name="T68" fmla="*/ 1300 w 1990"/>
                <a:gd name="T69" fmla="*/ 1219 h 1954"/>
                <a:gd name="T70" fmla="*/ 1604 w 1990"/>
                <a:gd name="T71" fmla="*/ 858 h 1954"/>
              </a:gdLst>
              <a:ahLst/>
              <a:cxnLst>
                <a:cxn ang="0">
                  <a:pos x="T0" y="T1"/>
                </a:cxn>
                <a:cxn ang="0">
                  <a:pos x="T2" y="T3"/>
                </a:cxn>
                <a:cxn ang="0">
                  <a:pos x="T4" y="T5"/>
                </a:cxn>
                <a:cxn ang="0">
                  <a:pos x="T6" y="T7"/>
                </a:cxn>
                <a:cxn ang="0">
                  <a:pos x="T8" y="T9"/>
                </a:cxn>
                <a:cxn ang="0">
                  <a:pos x="T10" y="T11"/>
                </a:cxn>
                <a:cxn ang="0">
                  <a:pos x="T12" y="T13"/>
                </a:cxn>
                <a:cxn ang="0">
                  <a:pos x="T14" y="T15"/>
                </a:cxn>
                <a:cxn ang="0">
                  <a:pos x="T16" y="T17"/>
                </a:cxn>
                <a:cxn ang="0">
                  <a:pos x="T18" y="T19"/>
                </a:cxn>
                <a:cxn ang="0">
                  <a:pos x="T20" y="T21"/>
                </a:cxn>
                <a:cxn ang="0">
                  <a:pos x="T22" y="T23"/>
                </a:cxn>
                <a:cxn ang="0">
                  <a:pos x="T24" y="T25"/>
                </a:cxn>
                <a:cxn ang="0">
                  <a:pos x="T26" y="T27"/>
                </a:cxn>
                <a:cxn ang="0">
                  <a:pos x="T28" y="T29"/>
                </a:cxn>
                <a:cxn ang="0">
                  <a:pos x="T30" y="T31"/>
                </a:cxn>
                <a:cxn ang="0">
                  <a:pos x="T32" y="T33"/>
                </a:cxn>
                <a:cxn ang="0">
                  <a:pos x="T34" y="T35"/>
                </a:cxn>
                <a:cxn ang="0">
                  <a:pos x="T36" y="T37"/>
                </a:cxn>
                <a:cxn ang="0">
                  <a:pos x="T38" y="T39"/>
                </a:cxn>
                <a:cxn ang="0">
                  <a:pos x="T40" y="T41"/>
                </a:cxn>
                <a:cxn ang="0">
                  <a:pos x="T42" y="T43"/>
                </a:cxn>
                <a:cxn ang="0">
                  <a:pos x="T44" y="T45"/>
                </a:cxn>
                <a:cxn ang="0">
                  <a:pos x="T46" y="T47"/>
                </a:cxn>
                <a:cxn ang="0">
                  <a:pos x="T48" y="T49"/>
                </a:cxn>
                <a:cxn ang="0">
                  <a:pos x="T50" y="T51"/>
                </a:cxn>
                <a:cxn ang="0">
                  <a:pos x="T52" y="T53"/>
                </a:cxn>
                <a:cxn ang="0">
                  <a:pos x="T54" y="T55"/>
                </a:cxn>
                <a:cxn ang="0">
                  <a:pos x="T56" y="T57"/>
                </a:cxn>
                <a:cxn ang="0">
                  <a:pos x="T58" y="T59"/>
                </a:cxn>
                <a:cxn ang="0">
                  <a:pos x="T60" y="T61"/>
                </a:cxn>
                <a:cxn ang="0">
                  <a:pos x="T62" y="T63"/>
                </a:cxn>
                <a:cxn ang="0">
                  <a:pos x="T64" y="T65"/>
                </a:cxn>
                <a:cxn ang="0">
                  <a:pos x="T66" y="T67"/>
                </a:cxn>
                <a:cxn ang="0">
                  <a:pos x="T68" y="T69"/>
                </a:cxn>
                <a:cxn ang="0">
                  <a:pos x="T70" y="T71"/>
                </a:cxn>
              </a:cxnLst>
              <a:rect l="0" t="0" r="r" b="b"/>
              <a:pathLst>
                <a:path w="1990" h="1954">
                  <a:moveTo>
                    <a:pt x="1231" y="1534"/>
                  </a:moveTo>
                  <a:cubicBezTo>
                    <a:pt x="1258" y="1542"/>
                    <a:pt x="1285" y="1548"/>
                    <a:pt x="1312" y="1552"/>
                  </a:cubicBezTo>
                  <a:cubicBezTo>
                    <a:pt x="1272" y="1665"/>
                    <a:pt x="1165" y="1746"/>
                    <a:pt x="1039" y="1746"/>
                  </a:cubicBezTo>
                  <a:lnTo>
                    <a:pt x="291" y="1746"/>
                  </a:lnTo>
                  <a:cubicBezTo>
                    <a:pt x="131" y="1746"/>
                    <a:pt x="0" y="1615"/>
                    <a:pt x="0" y="1455"/>
                  </a:cubicBezTo>
                  <a:lnTo>
                    <a:pt x="0" y="540"/>
                  </a:lnTo>
                  <a:cubicBezTo>
                    <a:pt x="0" y="380"/>
                    <a:pt x="131" y="249"/>
                    <a:pt x="291" y="249"/>
                  </a:cubicBezTo>
                  <a:lnTo>
                    <a:pt x="515" y="249"/>
                  </a:lnTo>
                  <a:cubicBezTo>
                    <a:pt x="535" y="109"/>
                    <a:pt x="656" y="0"/>
                    <a:pt x="802" y="0"/>
                  </a:cubicBezTo>
                  <a:lnTo>
                    <a:pt x="1205" y="0"/>
                  </a:lnTo>
                  <a:cubicBezTo>
                    <a:pt x="1366" y="0"/>
                    <a:pt x="1496" y="131"/>
                    <a:pt x="1496" y="291"/>
                  </a:cubicBezTo>
                  <a:lnTo>
                    <a:pt x="1496" y="489"/>
                  </a:lnTo>
                  <a:cubicBezTo>
                    <a:pt x="1469" y="484"/>
                    <a:pt x="1441" y="480"/>
                    <a:pt x="1413" y="479"/>
                  </a:cubicBezTo>
                  <a:lnTo>
                    <a:pt x="1413" y="291"/>
                  </a:lnTo>
                  <a:cubicBezTo>
                    <a:pt x="1413" y="176"/>
                    <a:pt x="1320" y="83"/>
                    <a:pt x="1205" y="83"/>
                  </a:cubicBezTo>
                  <a:lnTo>
                    <a:pt x="802" y="83"/>
                  </a:lnTo>
                  <a:cubicBezTo>
                    <a:pt x="701" y="83"/>
                    <a:pt x="617" y="155"/>
                    <a:pt x="598" y="249"/>
                  </a:cubicBezTo>
                  <a:lnTo>
                    <a:pt x="1039" y="249"/>
                  </a:lnTo>
                  <a:cubicBezTo>
                    <a:pt x="1180" y="249"/>
                    <a:pt x="1297" y="349"/>
                    <a:pt x="1324" y="482"/>
                  </a:cubicBezTo>
                  <a:cubicBezTo>
                    <a:pt x="1297" y="485"/>
                    <a:pt x="1270" y="491"/>
                    <a:pt x="1243" y="499"/>
                  </a:cubicBezTo>
                  <a:cubicBezTo>
                    <a:pt x="1224" y="404"/>
                    <a:pt x="1140" y="333"/>
                    <a:pt x="1039" y="333"/>
                  </a:cubicBezTo>
                  <a:lnTo>
                    <a:pt x="291" y="333"/>
                  </a:lnTo>
                  <a:cubicBezTo>
                    <a:pt x="177" y="333"/>
                    <a:pt x="83" y="426"/>
                    <a:pt x="83" y="540"/>
                  </a:cubicBezTo>
                  <a:lnTo>
                    <a:pt x="83" y="1455"/>
                  </a:lnTo>
                  <a:cubicBezTo>
                    <a:pt x="83" y="1569"/>
                    <a:pt x="177" y="1663"/>
                    <a:pt x="291" y="1663"/>
                  </a:cubicBezTo>
                  <a:lnTo>
                    <a:pt x="1039" y="1663"/>
                  </a:lnTo>
                  <a:cubicBezTo>
                    <a:pt x="1126" y="1663"/>
                    <a:pt x="1200" y="1609"/>
                    <a:pt x="1231" y="1534"/>
                  </a:cubicBezTo>
                  <a:close/>
                  <a:moveTo>
                    <a:pt x="1641" y="1453"/>
                  </a:moveTo>
                  <a:cubicBezTo>
                    <a:pt x="1401" y="1591"/>
                    <a:pt x="1093" y="1509"/>
                    <a:pt x="955" y="1269"/>
                  </a:cubicBezTo>
                  <a:cubicBezTo>
                    <a:pt x="816" y="1029"/>
                    <a:pt x="899" y="722"/>
                    <a:pt x="1138" y="583"/>
                  </a:cubicBezTo>
                  <a:cubicBezTo>
                    <a:pt x="1378" y="445"/>
                    <a:pt x="1686" y="527"/>
                    <a:pt x="1824" y="767"/>
                  </a:cubicBezTo>
                  <a:cubicBezTo>
                    <a:pt x="1963" y="1007"/>
                    <a:pt x="1880" y="1314"/>
                    <a:pt x="1641" y="1453"/>
                  </a:cubicBezTo>
                  <a:close/>
                  <a:moveTo>
                    <a:pt x="1599" y="1381"/>
                  </a:moveTo>
                  <a:cubicBezTo>
                    <a:pt x="1799" y="1266"/>
                    <a:pt x="1868" y="1009"/>
                    <a:pt x="1752" y="809"/>
                  </a:cubicBezTo>
                  <a:cubicBezTo>
                    <a:pt x="1637" y="608"/>
                    <a:pt x="1380" y="539"/>
                    <a:pt x="1180" y="655"/>
                  </a:cubicBezTo>
                  <a:cubicBezTo>
                    <a:pt x="980" y="771"/>
                    <a:pt x="911" y="1027"/>
                    <a:pt x="1026" y="1228"/>
                  </a:cubicBezTo>
                  <a:cubicBezTo>
                    <a:pt x="1142" y="1428"/>
                    <a:pt x="1399" y="1497"/>
                    <a:pt x="1599" y="1381"/>
                  </a:cubicBezTo>
                  <a:close/>
                  <a:moveTo>
                    <a:pt x="1767" y="1422"/>
                  </a:moveTo>
                  <a:lnTo>
                    <a:pt x="1551" y="1547"/>
                  </a:lnTo>
                  <a:lnTo>
                    <a:pt x="1717" y="1835"/>
                  </a:lnTo>
                  <a:lnTo>
                    <a:pt x="1933" y="1710"/>
                  </a:lnTo>
                  <a:lnTo>
                    <a:pt x="1767" y="1422"/>
                  </a:lnTo>
                  <a:close/>
                  <a:moveTo>
                    <a:pt x="1956" y="1749"/>
                  </a:moveTo>
                  <a:lnTo>
                    <a:pt x="1739" y="1874"/>
                  </a:lnTo>
                  <a:cubicBezTo>
                    <a:pt x="1774" y="1934"/>
                    <a:pt x="1850" y="1954"/>
                    <a:pt x="1910" y="1919"/>
                  </a:cubicBezTo>
                  <a:cubicBezTo>
                    <a:pt x="1969" y="1885"/>
                    <a:pt x="1990" y="1809"/>
                    <a:pt x="1956" y="1749"/>
                  </a:cubicBezTo>
                  <a:close/>
                  <a:moveTo>
                    <a:pt x="803" y="551"/>
                  </a:moveTo>
                  <a:lnTo>
                    <a:pt x="249" y="551"/>
                  </a:lnTo>
                  <a:lnTo>
                    <a:pt x="249" y="613"/>
                  </a:lnTo>
                  <a:lnTo>
                    <a:pt x="803" y="613"/>
                  </a:lnTo>
                  <a:lnTo>
                    <a:pt x="803" y="551"/>
                  </a:lnTo>
                  <a:close/>
                  <a:moveTo>
                    <a:pt x="675" y="828"/>
                  </a:moveTo>
                  <a:lnTo>
                    <a:pt x="249" y="828"/>
                  </a:lnTo>
                  <a:lnTo>
                    <a:pt x="249" y="890"/>
                  </a:lnTo>
                  <a:lnTo>
                    <a:pt x="675" y="890"/>
                  </a:lnTo>
                  <a:lnTo>
                    <a:pt x="675" y="828"/>
                  </a:lnTo>
                  <a:close/>
                  <a:moveTo>
                    <a:pt x="249" y="1167"/>
                  </a:moveTo>
                  <a:lnTo>
                    <a:pt x="675" y="1167"/>
                  </a:lnTo>
                  <a:lnTo>
                    <a:pt x="675" y="1105"/>
                  </a:lnTo>
                  <a:lnTo>
                    <a:pt x="249" y="1105"/>
                  </a:lnTo>
                  <a:lnTo>
                    <a:pt x="249" y="1167"/>
                  </a:lnTo>
                  <a:close/>
                  <a:moveTo>
                    <a:pt x="249" y="1444"/>
                  </a:moveTo>
                  <a:lnTo>
                    <a:pt x="803" y="1444"/>
                  </a:lnTo>
                  <a:lnTo>
                    <a:pt x="803" y="1382"/>
                  </a:lnTo>
                  <a:lnTo>
                    <a:pt x="249" y="1382"/>
                  </a:lnTo>
                  <a:lnTo>
                    <a:pt x="249" y="1444"/>
                  </a:lnTo>
                  <a:close/>
                  <a:moveTo>
                    <a:pt x="1308" y="1105"/>
                  </a:moveTo>
                  <a:lnTo>
                    <a:pt x="1179" y="961"/>
                  </a:lnTo>
                  <a:lnTo>
                    <a:pt x="1118" y="1017"/>
                  </a:lnTo>
                  <a:lnTo>
                    <a:pt x="1300" y="1219"/>
                  </a:lnTo>
                  <a:lnTo>
                    <a:pt x="1657" y="922"/>
                  </a:lnTo>
                  <a:lnTo>
                    <a:pt x="1604" y="858"/>
                  </a:lnTo>
                  <a:lnTo>
                    <a:pt x="1308" y="1105"/>
                  </a:lnTo>
                  <a:close/>
                </a:path>
              </a:pathLst>
            </a:custGeom>
            <a:solidFill>
              <a:schemeClr val="bg1"/>
            </a:solidFill>
            <a:ln w="38100" cap="flat" cmpd="sng" algn="ctr">
              <a:noFill/>
              <a:prstDash val="solid"/>
              <a:miter lim="800000"/>
            </a:ln>
            <a:effectLst/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ot="0" spcFirstLastPara="0" vert="horz" wrap="square" lIns="91440" tIns="45720" rIns="91440" bIns="45720" numCol="1" spcCol="0" rtlCol="0" fromWordArt="0" anchor="ctr" anchorCtr="0" forceAA="0" compatLnSpc="1">
              <a:noAutofit/>
            </a:bodyPr>
            <a:lstStyle>
              <a:defPPr>
                <a:defRPr lang="en-US"/>
              </a:defPPr>
              <a:lvl1pPr marL="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1pPr>
              <a:lvl2pPr marL="457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2pPr>
              <a:lvl3pPr marL="914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3pPr>
              <a:lvl4pPr marL="1371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4pPr>
              <a:lvl5pPr marL="18288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5pPr>
              <a:lvl6pPr marL="22860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6pPr>
              <a:lvl7pPr marL="27432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7pPr>
              <a:lvl8pPr marL="32004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8pPr>
              <a:lvl9pPr marL="3657600" algn="l" defTabSz="457200" rtl="0" eaLnBrk="1" latinLnBrk="0" hangingPunct="1">
                <a:defRPr sz="1800" kern="1200">
                  <a:solidFill>
                    <a:schemeClr val="lt1"/>
                  </a:solidFill>
                  <a:latin typeface="+mn-lt"/>
                  <a:ea typeface="+mn-ea"/>
                  <a:cs typeface="+mn-cs"/>
                </a:defRPr>
              </a:lvl9pPr>
            </a:lstStyle>
            <a:p>
              <a:pPr algn="ctr"/>
              <a:endParaRPr lang="zh-CN" altLang="en-US"/>
            </a:p>
          </p:txBody>
        </p:sp>
      </p:grpSp>
      <p:grpSp>
        <p:nvGrpSpPr>
          <p:cNvPr id="17" name="组合 16"/>
          <p:cNvGrpSpPr/>
          <p:nvPr/>
        </p:nvGrpSpPr>
        <p:grpSpPr>
          <a:xfrm>
            <a:off x="1088390" y="4208145"/>
            <a:ext cx="10233025" cy="2551567"/>
            <a:chOff x="1541719" y="2349127"/>
            <a:chExt cx="3353059" cy="1110320"/>
          </a:xfrm>
        </p:grpSpPr>
        <p:sp>
          <p:nvSpPr>
            <p:cNvPr id="18" name="文本框 17"/>
            <p:cNvSpPr txBox="1"/>
            <p:nvPr/>
          </p:nvSpPr>
          <p:spPr>
            <a:xfrm>
              <a:off x="1541719" y="2349127"/>
              <a:ext cx="502075" cy="280743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600" b="1" dirty="0">
                  <a:solidFill>
                    <a:schemeClr val="tx1">
                      <a:lumMod val="75000"/>
                      <a:lumOff val="25000"/>
                    </a:schemeClr>
                  </a:solidFill>
                  <a:latin typeface="Century Gothic" panose="020B0502020202020204" pitchFamily="34" charset="0"/>
                </a:rPr>
                <a:t>概述</a:t>
              </a:r>
              <a:endParaRPr lang="zh-CN" altLang="en-US" sz="3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Century Gothic" panose="020B0502020202020204" pitchFamily="34" charset="0"/>
              </a:endParaRPr>
            </a:p>
          </p:txBody>
        </p:sp>
        <p:sp>
          <p:nvSpPr>
            <p:cNvPr id="19" name="文本框 18"/>
            <p:cNvSpPr txBox="1"/>
            <p:nvPr/>
          </p:nvSpPr>
          <p:spPr>
            <a:xfrm>
              <a:off x="1541719" y="2687681"/>
              <a:ext cx="3353059" cy="771766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zh-CN" altLang="en-US" sz="2400">
                  <a:sym typeface="+mn-ea"/>
                </a:rPr>
                <a:t>在校的很多学生在出行时可能有相同的出发地与目的地，如果这些学生出行时能够一起拼车，更好地利用交通资源，提高运输效率，一般同学在有意愿拼车时会选择去</a:t>
              </a:r>
              <a:r>
                <a:rPr lang="en-US" altLang="zh-CN" sz="2400">
                  <a:sym typeface="+mn-ea"/>
                </a:rPr>
                <a:t>qq</a:t>
              </a:r>
              <a:r>
                <a:rPr lang="zh-CN" altLang="en-US" sz="2400">
                  <a:sym typeface="+mn-ea"/>
                </a:rPr>
                <a:t>群或其他社交媒体上发帖询问，但这样往往低效的，且限制较多。</a:t>
              </a:r>
              <a:endParaRPr lang="zh-CN" altLang="en-US" sz="2400" dirty="0">
                <a:solidFill>
                  <a:schemeClr val="tx1">
                    <a:lumMod val="65000"/>
                    <a:lumOff val="35000"/>
                  </a:schemeClr>
                </a:solidFill>
                <a:latin typeface="Century Gothic" panose="020B0502020202020204" pitchFamily="34" charset="0"/>
                <a:ea typeface="+mj-ea"/>
                <a:sym typeface="+mn-ea"/>
              </a:endParaRPr>
            </a:p>
          </p:txBody>
        </p:sp>
      </p:grpSp>
      <p:sp>
        <p:nvSpPr>
          <p:cNvPr id="13" name="任意多边形: 形状 12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4" name="任意多边形: 形状 13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15" name="文本框 14"/>
          <p:cNvSpPr txBox="1"/>
          <p:nvPr/>
        </p:nvSpPr>
        <p:spPr>
          <a:xfrm>
            <a:off x="419285" y="366875"/>
            <a:ext cx="923740" cy="70788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01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16" name="组合 15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23" name="文本框 22"/>
            <p:cNvSpPr txBox="1"/>
            <p:nvPr/>
          </p:nvSpPr>
          <p:spPr>
            <a:xfrm>
              <a:off x="7318011" y="1456480"/>
              <a:ext cx="1826141" cy="58477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项目介绍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4" name="文本框 23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2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0"/>
                            </p:stCondLst>
                            <p:childTnLst>
                              <p:par>
                                <p:cTn id="14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7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8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9" fill="hold">
                            <p:stCondLst>
                              <p:cond delay="1000"/>
                            </p:stCondLst>
                            <p:childTnLst>
                              <p:par>
                                <p:cTn id="20" presetID="2" presetClass="entr" presetSubtype="8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1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6" grpId="0" animBg="1"/>
      <p:bldP spid="27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可行性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分析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966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02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bldLvl="0" animBg="1"/>
      <p:bldP spid="8" grpId="0" bldLvl="0" animBg="1"/>
      <p:bldP spid="3" grpId="0" bldLvl="0" animBg="1"/>
      <p:bldP spid="2" grpId="0" bldLvl="0" animBg="1"/>
      <p:bldP spid="5" grpId="0"/>
      <p:bldP spid="6" grpId="0"/>
      <p:bldP spid="7" grpId="0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874712" y="1483721"/>
            <a:ext cx="5221287" cy="4825004"/>
          </a:xfrm>
          <a:prstGeom prst="rect">
            <a:avLst/>
          </a:prstGeom>
          <a:blipFill>
            <a:blip r:embed="rId1"/>
            <a:srcRect/>
            <a:stretch>
              <a:fillRect l="-34778" r="-34634"/>
            </a:stretch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/>
          </a:p>
        </p:txBody>
      </p:sp>
      <p:sp>
        <p:nvSpPr>
          <p:cNvPr id="27" name="任意多边形: 形状 26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8" name="任意多边形: 形状 27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9" name="文本框 28"/>
          <p:cNvSpPr txBox="1"/>
          <p:nvPr/>
        </p:nvSpPr>
        <p:spPr>
          <a:xfrm>
            <a:off x="419285" y="366875"/>
            <a:ext cx="92374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02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30" name="组合 29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31" name="文本框 30"/>
            <p:cNvSpPr txBox="1"/>
            <p:nvPr/>
          </p:nvSpPr>
          <p:spPr>
            <a:xfrm>
              <a:off x="7318011" y="1456480"/>
              <a:ext cx="3027680" cy="5835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可行性研究分析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32" name="文本框 31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  <p:sp>
        <p:nvSpPr>
          <p:cNvPr id="3" name="内容占位符 2"/>
          <p:cNvSpPr>
            <a:spLocks noGrp="1"/>
          </p:cNvSpPr>
          <p:nvPr/>
        </p:nvSpPr>
        <p:spPr>
          <a:xfrm>
            <a:off x="6345555" y="720725"/>
            <a:ext cx="4895850" cy="4351655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marL="228600" indent="-228600" algn="l" defTabSz="914400" rtl="0" eaLnBrk="1" latinLnBrk="0" hangingPunct="1">
              <a:lnSpc>
                <a:spcPct val="90000"/>
              </a:lnSpc>
              <a:spcBef>
                <a:spcPts val="1000"/>
              </a:spcBef>
              <a:buFont typeface="Arial" panose="020B0604020202020204" pitchFamily="34" charset="0"/>
              <a:buChar char="•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85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lnSpc>
                <a:spcPct val="90000"/>
              </a:lnSpc>
              <a:spcBef>
                <a:spcPts val="500"/>
              </a:spcBef>
              <a:buFont typeface="Arial" panose="020B0604020202020204" pitchFamily="34" charset="0"/>
              <a:buChar char="•"/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zh-CN" altLang="en-US" sz="2400"/>
              <a:t>问题定义：创建一个系统，使得有共同出行需求的人可以一起预约拼车，提高交通运输效率，降低出行成本，使信息交互更加高效，专一。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技术可行性：组员曾经合作开发过项目，有着丰富的编程经验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经济可行性：预计</a:t>
            </a:r>
            <a:r>
              <a:rPr lang="en-US" altLang="zh-CN" sz="2400"/>
              <a:t>4</a:t>
            </a:r>
            <a:r>
              <a:rPr lang="zh-CN" altLang="en-US" sz="2400"/>
              <a:t>个人，</a:t>
            </a:r>
            <a:r>
              <a:rPr lang="en-US" altLang="zh-CN" sz="2400"/>
              <a:t>8</a:t>
            </a:r>
            <a:r>
              <a:rPr lang="zh-CN" altLang="en-US" sz="2400"/>
              <a:t>周时间进行开发</a:t>
            </a:r>
            <a:endParaRPr lang="zh-CN" altLang="en-US" sz="2400"/>
          </a:p>
          <a:p>
            <a:endParaRPr lang="zh-CN" altLang="en-US" sz="2400"/>
          </a:p>
          <a:p>
            <a:r>
              <a:rPr lang="zh-CN" altLang="en-US" sz="2400"/>
              <a:t>操作可行性：通过qq群宣传，雇人地推，发展用户群体</a:t>
            </a:r>
            <a:endParaRPr lang="zh-CN" altLang="en-US" sz="2400"/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mc:AlternateContent xmlns:mc="http://schemas.openxmlformats.org/markup-compatibility/2006">
    <mc:Choice xmlns:p14="http://schemas.microsoft.com/office/powerpoint/2010/main"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 p14:presetBounceEnd="38000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38000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38000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Choice>
    <mc:Fallback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" presetClass="entr" presetSubtype="8" fill="hold" grpId="0" nodeType="after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7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0-#ppt_w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8" dur="1000" fill="hold"/>
                                            <p:tgtEl>
                                              <p:spTgt spid="2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2" grpId="0" animBg="1"/>
        </p:bldLst>
      </p:timing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菱形 3"/>
          <p:cNvSpPr/>
          <p:nvPr/>
        </p:nvSpPr>
        <p:spPr>
          <a:xfrm>
            <a:off x="2870200" y="139785"/>
            <a:ext cx="6451600" cy="6451600"/>
          </a:xfrm>
          <a:prstGeom prst="diamond">
            <a:avLst/>
          </a:prstGeom>
          <a:noFill/>
          <a:ln w="57150">
            <a:solidFill>
              <a:schemeClr val="bg1">
                <a:lumMod val="9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8" name="任意多边形: 形状 7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blipFill>
            <a:blip r:embed="rId1"/>
            <a:tile tx="6350" ty="-215900" sx="89000" sy="89000" flip="none" algn="ctr"/>
          </a:blip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任意多边形: 形状 2"/>
          <p:cNvSpPr/>
          <p:nvPr/>
        </p:nvSpPr>
        <p:spPr>
          <a:xfrm>
            <a:off x="0" y="0"/>
            <a:ext cx="12192000" cy="3239357"/>
          </a:xfrm>
          <a:custGeom>
            <a:avLst/>
            <a:gdLst>
              <a:gd name="connsiteX0" fmla="*/ 0 w 12192000"/>
              <a:gd name="connsiteY0" fmla="*/ 0 h 3429000"/>
              <a:gd name="connsiteX1" fmla="*/ 12192000 w 12192000"/>
              <a:gd name="connsiteY1" fmla="*/ 0 h 3429000"/>
              <a:gd name="connsiteX2" fmla="*/ 12192000 w 12192000"/>
              <a:gd name="connsiteY2" fmla="*/ 3429000 h 3429000"/>
              <a:gd name="connsiteX3" fmla="*/ 8705850 w 12192000"/>
              <a:gd name="connsiteY3" fmla="*/ 3429000 h 3429000"/>
              <a:gd name="connsiteX4" fmla="*/ 8640080 w 12192000"/>
              <a:gd name="connsiteY4" fmla="*/ 3429000 h 3429000"/>
              <a:gd name="connsiteX5" fmla="*/ 3551920 w 12192000"/>
              <a:gd name="connsiteY5" fmla="*/ 3429000 h 3429000"/>
              <a:gd name="connsiteX6" fmla="*/ 3486150 w 12192000"/>
              <a:gd name="connsiteY6" fmla="*/ 3429000 h 3429000"/>
              <a:gd name="connsiteX7" fmla="*/ 0 w 12192000"/>
              <a:gd name="connsiteY7" fmla="*/ 3429000 h 3429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12192000" h="3429000">
                <a:moveTo>
                  <a:pt x="0" y="0"/>
                </a:moveTo>
                <a:lnTo>
                  <a:pt x="12192000" y="0"/>
                </a:lnTo>
                <a:lnTo>
                  <a:pt x="12192000" y="3429000"/>
                </a:lnTo>
                <a:lnTo>
                  <a:pt x="8705850" y="3429000"/>
                </a:lnTo>
                <a:lnTo>
                  <a:pt x="8640080" y="3429000"/>
                </a:lnTo>
                <a:lnTo>
                  <a:pt x="3551920" y="3429000"/>
                </a:lnTo>
                <a:lnTo>
                  <a:pt x="3486150" y="3429000"/>
                </a:lnTo>
                <a:lnTo>
                  <a:pt x="0" y="3429000"/>
                </a:lnTo>
                <a:close/>
              </a:path>
            </a:pathLst>
          </a:custGeom>
          <a:gradFill>
            <a:gsLst>
              <a:gs pos="0">
                <a:schemeClr val="tx1">
                  <a:alpha val="50000"/>
                </a:schemeClr>
              </a:gs>
              <a:gs pos="100000">
                <a:schemeClr val="tx1">
                  <a:lumMod val="95000"/>
                  <a:lumOff val="5000"/>
                </a:schemeClr>
              </a:gs>
            </a:gsLst>
            <a:lin ang="5400000" scaled="1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图文框 1"/>
          <p:cNvSpPr/>
          <p:nvPr/>
        </p:nvSpPr>
        <p:spPr>
          <a:xfrm>
            <a:off x="4747911" y="1259013"/>
            <a:ext cx="2696178" cy="3909888"/>
          </a:xfrm>
          <a:prstGeom prst="frame">
            <a:avLst>
              <a:gd name="adj1" fmla="val 2586"/>
            </a:avLst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/>
              </a:solidFill>
            </a:endParaRPr>
          </a:p>
        </p:txBody>
      </p:sp>
      <p:sp>
        <p:nvSpPr>
          <p:cNvPr id="5" name="文本框 4"/>
          <p:cNvSpPr txBox="1"/>
          <p:nvPr/>
        </p:nvSpPr>
        <p:spPr>
          <a:xfrm>
            <a:off x="4864100" y="3408144"/>
            <a:ext cx="2463800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需求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  <a:p>
            <a:pPr algn="ctr"/>
            <a:r>
              <a:rPr lang="zh-CN" altLang="en-US" sz="4800" b="1" dirty="0">
                <a:solidFill>
                  <a:schemeClr val="tx1">
                    <a:lumMod val="75000"/>
                    <a:lumOff val="25000"/>
                  </a:schemeClr>
                </a:solidFill>
              </a:rPr>
              <a:t>分析</a:t>
            </a:r>
            <a:endParaRPr lang="zh-CN" altLang="en-US" sz="4800" b="1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6" name="文本框 5"/>
          <p:cNvSpPr txBox="1"/>
          <p:nvPr/>
        </p:nvSpPr>
        <p:spPr>
          <a:xfrm>
            <a:off x="4864100" y="1482574"/>
            <a:ext cx="2463800" cy="156845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9600" dirty="0">
                <a:solidFill>
                  <a:schemeClr val="bg1"/>
                </a:solidFill>
                <a:latin typeface="Century Gothic" panose="020B0502020202020204" pitchFamily="34" charset="0"/>
              </a:rPr>
              <a:t>03</a:t>
            </a:r>
            <a:endParaRPr lang="zh-CN" altLang="en-US" sz="9600" dirty="0">
              <a:solidFill>
                <a:schemeClr val="bg1"/>
              </a:solidFill>
              <a:latin typeface="Century Gothic" panose="020B0502020202020204" pitchFamily="34" charset="0"/>
            </a:endParaRPr>
          </a:p>
        </p:txBody>
      </p:sp>
      <p:sp>
        <p:nvSpPr>
          <p:cNvPr id="7" name="文本框 6"/>
          <p:cNvSpPr txBox="1"/>
          <p:nvPr/>
        </p:nvSpPr>
        <p:spPr>
          <a:xfrm>
            <a:off x="3314700" y="5278784"/>
            <a:ext cx="5562600" cy="513346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>
              <a:lnSpc>
                <a:spcPct val="114000"/>
              </a:lnSpc>
            </a:pPr>
            <a:r>
              <a:rPr lang="en-US" altLang="zh-CN" sz="1200" dirty="0">
                <a:solidFill>
                  <a:schemeClr val="bg1">
                    <a:lumMod val="50000"/>
                  </a:schemeClr>
                </a:solidFill>
                <a:latin typeface="Century Gothic" panose="020B0502020202020204" pitchFamily="34" charset="0"/>
                <a:ea typeface="+mj-ea"/>
              </a:rPr>
              <a:t>The user can demonstrate on a projector or computer, or print the presentation and make it into a in a wider field</a:t>
            </a:r>
            <a:endParaRPr lang="en-US" altLang="zh-CN" sz="1200" dirty="0">
              <a:solidFill>
                <a:schemeClr val="bg1">
                  <a:lumMod val="50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1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4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7" fill="hold">
                            <p:stCondLst>
                              <p:cond delay="500"/>
                            </p:stCondLst>
                            <p:childTnLst>
                              <p:par>
                                <p:cTn id="18" presetID="16" presetClass="entr" presetSubtype="2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barn(inHorizontal)">
                                      <p:cBhvr>
                                        <p:cTn id="20" dur="500"/>
                                        <p:tgtEl>
                                          <p:spTgt spid="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21" fill="hold">
                            <p:stCondLst>
                              <p:cond delay="1000"/>
                            </p:stCondLst>
                            <p:childTnLst>
                              <p:par>
                                <p:cTn id="22" presetID="42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4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25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26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47" presetClass="entr" presetSubtype="0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29" dur="1000"/>
                                        <p:tgtEl>
                                          <p:spTgt spid="5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30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31" dur="1000" fill="hold"/>
                                        <p:tgtEl>
                                          <p:spTgt spid="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-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32" fill="hold">
                            <p:stCondLst>
                              <p:cond delay="2000"/>
                            </p:stCondLst>
                            <p:childTnLst>
                              <p:par>
                                <p:cTn id="33" presetID="10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35" dur="5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" grpId="0" animBg="1"/>
      <p:bldP spid="8" grpId="0" animBg="1"/>
      <p:bldP spid="3" grpId="0" animBg="1"/>
      <p:bldP spid="2" grpId="0" animBg="1"/>
      <p:bldP spid="5" grpId="0"/>
      <p:bldP spid="6" grpId="0"/>
      <p:bldP spid="7" grpId="0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40" name="组合 39"/>
          <p:cNvGrpSpPr/>
          <p:nvPr/>
        </p:nvGrpSpPr>
        <p:grpSpPr>
          <a:xfrm>
            <a:off x="3987799" y="1831022"/>
            <a:ext cx="4216402" cy="4216402"/>
            <a:chOff x="3987799" y="1846262"/>
            <a:chExt cx="4216402" cy="4216402"/>
          </a:xfrm>
        </p:grpSpPr>
        <p:sp>
          <p:nvSpPr>
            <p:cNvPr id="4" name="íṣlíḑè"/>
            <p:cNvSpPr/>
            <p:nvPr/>
          </p:nvSpPr>
          <p:spPr bwMode="auto">
            <a:xfrm>
              <a:off x="5076394" y="2934856"/>
              <a:ext cx="2039213" cy="2039212"/>
            </a:xfrm>
            <a:prstGeom prst="ellipse">
              <a:avLst/>
            </a:prstGeom>
            <a:solidFill>
              <a:schemeClr val="tx2">
                <a:lumMod val="20000"/>
                <a:lumOff val="80000"/>
              </a:schemeClr>
            </a:solidFill>
            <a:ln w="19050">
              <a:noFill/>
              <a:round/>
            </a:ln>
          </p:spPr>
          <p:txBody>
            <a:bodyPr anchor="ctr"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</a:p>
          </p:txBody>
        </p:sp>
        <p:sp>
          <p:nvSpPr>
            <p:cNvPr id="5" name="îṩľïḍe"/>
            <p:cNvSpPr/>
            <p:nvPr/>
          </p:nvSpPr>
          <p:spPr bwMode="auto">
            <a:xfrm rot="2700000">
              <a:off x="3987799" y="2546069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1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6" name="îṩļïḍè"/>
            <p:cNvSpPr/>
            <p:nvPr/>
          </p:nvSpPr>
          <p:spPr bwMode="auto">
            <a:xfrm rot="18900000" flipH="1">
              <a:off x="6448320" y="2546069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4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7" name="îŝḷïdê"/>
            <p:cNvSpPr/>
            <p:nvPr/>
          </p:nvSpPr>
          <p:spPr bwMode="auto">
            <a:xfrm rot="18900000" flipH="1">
              <a:off x="3987799" y="5006590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3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8" name="íSḷîḑè"/>
            <p:cNvSpPr/>
            <p:nvPr/>
          </p:nvSpPr>
          <p:spPr bwMode="auto">
            <a:xfrm rot="2700000">
              <a:off x="6448320" y="5006590"/>
              <a:ext cx="1755881" cy="356266"/>
            </a:xfrm>
            <a:prstGeom prst="roundRect">
              <a:avLst>
                <a:gd name="adj" fmla="val 50000"/>
              </a:avLst>
            </a:prstGeom>
            <a:solidFill>
              <a:schemeClr val="accent2"/>
            </a:solidFill>
            <a:ln w="19050">
              <a:noFill/>
              <a:round/>
            </a:ln>
          </p:spPr>
          <p:txBody>
            <a:bodyPr vert="horz" wrap="none" lIns="91440" tIns="45720" rIns="91440" bIns="45720" anchor="ctr" anchorCtr="1" compatLnSpc="1">
              <a:normAutofit fontScale="92500" lnSpcReduction="10000"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1200" b="1">
                <a:solidFill>
                  <a:schemeClr val="bg1"/>
                </a:solidFill>
              </a:endParaRPr>
            </a:p>
          </p:txBody>
        </p:sp>
        <p:sp>
          <p:nvSpPr>
            <p:cNvPr id="9" name="ïsḻiḓe"/>
            <p:cNvSpPr/>
            <p:nvPr/>
          </p:nvSpPr>
          <p:spPr bwMode="auto">
            <a:xfrm>
              <a:off x="5427020" y="3275747"/>
              <a:ext cx="1357432" cy="1357432"/>
            </a:xfrm>
            <a:prstGeom prst="ellipse">
              <a:avLst/>
            </a:prstGeom>
            <a:blipFill>
              <a:blip r:embed="rId1"/>
              <a:srcRect/>
              <a:stretch>
                <a:fillRect l="-25531" r="-25057"/>
              </a:stretch>
            </a:blipFill>
            <a:ln w="19050">
              <a:solidFill>
                <a:schemeClr val="bg1"/>
              </a:solidFill>
              <a:round/>
            </a:ln>
          </p:spPr>
          <p:txBody>
            <a:bodyPr vert="horz" wrap="none" lIns="91440" tIns="45720" rIns="91440" bIns="45720" anchor="ctr" anchorCtr="1" compatLnSpc="1">
              <a:norm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 algn="ctr"/>
              <a:endParaRPr lang="zh-CN" altLang="en-US" sz="1400" b="1" dirty="0">
                <a:solidFill>
                  <a:schemeClr val="bg1"/>
                </a:solidFill>
              </a:endParaRPr>
            </a:p>
          </p:txBody>
        </p:sp>
      </p:grpSp>
      <p:sp>
        <p:nvSpPr>
          <p:cNvPr id="29" name="文本框 28"/>
          <p:cNvSpPr txBox="1"/>
          <p:nvPr/>
        </p:nvSpPr>
        <p:spPr>
          <a:xfrm>
            <a:off x="805815" y="1691005"/>
            <a:ext cx="3143885" cy="25469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zh-CN" altLang="en-US" sz="2800">
                <a:sym typeface="+mn-ea"/>
              </a:rPr>
              <a:t>使用户可以线上下单，预约司机，将出发地，目的地，出发时间，等信息写入订单。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  <a:sym typeface="+mn-ea"/>
            </a:endParaRPr>
          </a:p>
        </p:txBody>
      </p:sp>
      <p:sp>
        <p:nvSpPr>
          <p:cNvPr id="32" name="文本框 31"/>
          <p:cNvSpPr txBox="1"/>
          <p:nvPr/>
        </p:nvSpPr>
        <p:spPr>
          <a:xfrm>
            <a:off x="805815" y="4618355"/>
            <a:ext cx="2887345" cy="2056130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>
              <a:lnSpc>
                <a:spcPct val="114000"/>
              </a:lnSpc>
            </a:pPr>
            <a:r>
              <a:rPr lang="zh-CN" altLang="en-US" sz="2800">
                <a:sym typeface="+mn-ea"/>
              </a:rPr>
              <a:t>用户和司机都需要登录注册，用户可付费称为</a:t>
            </a:r>
            <a:r>
              <a:rPr lang="en-US" altLang="zh-CN" sz="2800">
                <a:sym typeface="+mn-ea"/>
              </a:rPr>
              <a:t>vip</a:t>
            </a:r>
            <a:r>
              <a:rPr lang="zh-CN" altLang="en-US" sz="2800">
                <a:sym typeface="+mn-ea"/>
              </a:rPr>
              <a:t>用户</a:t>
            </a: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  <a:sym typeface="+mn-ea"/>
            </a:endParaRPr>
          </a:p>
        </p:txBody>
      </p:sp>
      <p:sp>
        <p:nvSpPr>
          <p:cNvPr id="35" name="文本框 34"/>
          <p:cNvSpPr txBox="1"/>
          <p:nvPr/>
        </p:nvSpPr>
        <p:spPr>
          <a:xfrm>
            <a:off x="8191500" y="1176020"/>
            <a:ext cx="3778885" cy="254698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>
              <a:lnSpc>
                <a:spcPct val="114000"/>
              </a:lnSpc>
            </a:pPr>
            <a:r>
              <a:rPr lang="zh-CN" altLang="en-US" sz="2800">
                <a:sym typeface="+mn-ea"/>
              </a:rPr>
              <a:t>预约的订单可以选择是否被其他用户可以查看到，司机可查看订单并接单。</a:t>
            </a:r>
            <a:endParaRPr lang="zh-CN" altLang="en-US" sz="2800"/>
          </a:p>
          <a:p>
            <a:pPr algn="r">
              <a:lnSpc>
                <a:spcPct val="114000"/>
              </a:lnSpc>
            </a:pP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38" name="文本框 37"/>
          <p:cNvSpPr txBox="1"/>
          <p:nvPr/>
        </p:nvSpPr>
        <p:spPr>
          <a:xfrm>
            <a:off x="8191500" y="3650615"/>
            <a:ext cx="3266440" cy="303847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l">
              <a:lnSpc>
                <a:spcPct val="114000"/>
              </a:lnSpc>
            </a:pPr>
            <a:r>
              <a:rPr lang="zh-CN" altLang="en-US" sz="2800">
                <a:sym typeface="+mn-ea"/>
              </a:rPr>
              <a:t>用户可将订单分享给所有其他用户，如果有一起拼车用户则每个用户获得红包现。</a:t>
            </a:r>
            <a:endParaRPr lang="zh-CN" altLang="en-US" sz="2800"/>
          </a:p>
          <a:p>
            <a:pPr algn="r">
              <a:lnSpc>
                <a:spcPct val="114000"/>
              </a:lnSpc>
            </a:pPr>
            <a:endParaRPr lang="zh-CN" altLang="en-US" sz="2800" dirty="0">
              <a:solidFill>
                <a:schemeClr val="tx1">
                  <a:lumMod val="65000"/>
                  <a:lumOff val="35000"/>
                </a:schemeClr>
              </a:solidFill>
              <a:latin typeface="Century Gothic" panose="020B0502020202020204" pitchFamily="34" charset="0"/>
              <a:ea typeface="+mj-ea"/>
            </a:endParaRPr>
          </a:p>
        </p:txBody>
      </p:sp>
      <p:sp>
        <p:nvSpPr>
          <p:cNvPr id="21" name="任意多边形: 形状 20"/>
          <p:cNvSpPr/>
          <p:nvPr/>
        </p:nvSpPr>
        <p:spPr>
          <a:xfrm>
            <a:off x="419285" y="72081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33227 w 923740"/>
              <a:gd name="connsiteY1" fmla="*/ 0 h 461870"/>
              <a:gd name="connsiteX2" fmla="*/ 33227 w 923740"/>
              <a:gd name="connsiteY2" fmla="*/ 428643 h 461870"/>
              <a:gd name="connsiteX3" fmla="*/ 890513 w 923740"/>
              <a:gd name="connsiteY3" fmla="*/ 428643 h 461870"/>
              <a:gd name="connsiteX4" fmla="*/ 890513 w 923740"/>
              <a:gd name="connsiteY4" fmla="*/ 0 h 461870"/>
              <a:gd name="connsiteX5" fmla="*/ 923740 w 923740"/>
              <a:gd name="connsiteY5" fmla="*/ 0 h 461870"/>
              <a:gd name="connsiteX6" fmla="*/ 923740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33227" y="0"/>
                </a:lnTo>
                <a:lnTo>
                  <a:pt x="33227" y="428643"/>
                </a:lnTo>
                <a:lnTo>
                  <a:pt x="890513" y="428643"/>
                </a:lnTo>
                <a:lnTo>
                  <a:pt x="890513" y="0"/>
                </a:lnTo>
                <a:lnTo>
                  <a:pt x="923740" y="0"/>
                </a:lnTo>
                <a:lnTo>
                  <a:pt x="923740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solidFill>
            <a:schemeClr val="tx1">
              <a:lumMod val="75000"/>
              <a:lumOff val="2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2" name="任意多边形: 形状 21"/>
          <p:cNvSpPr/>
          <p:nvPr/>
        </p:nvSpPr>
        <p:spPr>
          <a:xfrm>
            <a:off x="419285" y="258948"/>
            <a:ext cx="923740" cy="461870"/>
          </a:xfrm>
          <a:custGeom>
            <a:avLst/>
            <a:gdLst>
              <a:gd name="connsiteX0" fmla="*/ 0 w 923740"/>
              <a:gd name="connsiteY0" fmla="*/ 0 h 461870"/>
              <a:gd name="connsiteX1" fmla="*/ 923740 w 923740"/>
              <a:gd name="connsiteY1" fmla="*/ 0 h 461870"/>
              <a:gd name="connsiteX2" fmla="*/ 923740 w 923740"/>
              <a:gd name="connsiteY2" fmla="*/ 461870 h 461870"/>
              <a:gd name="connsiteX3" fmla="*/ 890513 w 923740"/>
              <a:gd name="connsiteY3" fmla="*/ 461870 h 461870"/>
              <a:gd name="connsiteX4" fmla="*/ 890513 w 923740"/>
              <a:gd name="connsiteY4" fmla="*/ 33227 h 461870"/>
              <a:gd name="connsiteX5" fmla="*/ 33227 w 923740"/>
              <a:gd name="connsiteY5" fmla="*/ 33227 h 461870"/>
              <a:gd name="connsiteX6" fmla="*/ 33227 w 923740"/>
              <a:gd name="connsiteY6" fmla="*/ 461870 h 461870"/>
              <a:gd name="connsiteX7" fmla="*/ 0 w 923740"/>
              <a:gd name="connsiteY7" fmla="*/ 461870 h 461870"/>
              <a:gd name="connsiteX8" fmla="*/ 0 w 923740"/>
              <a:gd name="connsiteY8" fmla="*/ 0 h 46187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923740" h="461870">
                <a:moveTo>
                  <a:pt x="0" y="0"/>
                </a:moveTo>
                <a:lnTo>
                  <a:pt x="923740" y="0"/>
                </a:lnTo>
                <a:lnTo>
                  <a:pt x="923740" y="461870"/>
                </a:lnTo>
                <a:lnTo>
                  <a:pt x="890513" y="461870"/>
                </a:lnTo>
                <a:lnTo>
                  <a:pt x="890513" y="33227"/>
                </a:lnTo>
                <a:lnTo>
                  <a:pt x="33227" y="33227"/>
                </a:lnTo>
                <a:lnTo>
                  <a:pt x="33227" y="461870"/>
                </a:lnTo>
                <a:lnTo>
                  <a:pt x="0" y="461870"/>
                </a:lnTo>
                <a:lnTo>
                  <a:pt x="0" y="0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1600">
              <a:solidFill>
                <a:schemeClr val="tx1"/>
              </a:solidFill>
            </a:endParaRPr>
          </a:p>
        </p:txBody>
      </p:sp>
      <p:sp>
        <p:nvSpPr>
          <p:cNvPr id="23" name="文本框 22"/>
          <p:cNvSpPr txBox="1"/>
          <p:nvPr/>
        </p:nvSpPr>
        <p:spPr>
          <a:xfrm>
            <a:off x="419285" y="366875"/>
            <a:ext cx="923740" cy="706755"/>
          </a:xfrm>
          <a:prstGeom prst="rect">
            <a:avLst/>
          </a:prstGeom>
          <a:noFill/>
        </p:spPr>
        <p:txBody>
          <a:bodyPr wrap="square" rtlCol="0">
            <a:spAutoFit/>
            <a:scene3d>
              <a:camera prst="orthographicFront"/>
              <a:lightRig rig="threePt" dir="t"/>
            </a:scene3d>
            <a:sp3d contourW="12700"/>
          </a:bodyPr>
          <a:lstStyle/>
          <a:p>
            <a:pPr algn="ctr"/>
            <a:r>
              <a:rPr lang="en-US" altLang="zh-CN" sz="4000" dirty="0">
                <a:solidFill>
                  <a:schemeClr val="accent1"/>
                </a:solidFill>
                <a:latin typeface="Century Gothic" panose="020B0502020202020204" pitchFamily="34" charset="0"/>
              </a:rPr>
              <a:t>03</a:t>
            </a:r>
            <a:endParaRPr lang="zh-CN" altLang="en-US" sz="4000" dirty="0">
              <a:solidFill>
                <a:schemeClr val="accent1"/>
              </a:solidFill>
              <a:latin typeface="Century Gothic" panose="020B0502020202020204" pitchFamily="34" charset="0"/>
            </a:endParaRPr>
          </a:p>
        </p:txBody>
      </p:sp>
      <p:grpSp>
        <p:nvGrpSpPr>
          <p:cNvPr id="24" name="组合 23"/>
          <p:cNvGrpSpPr/>
          <p:nvPr/>
        </p:nvGrpSpPr>
        <p:grpSpPr>
          <a:xfrm>
            <a:off x="1473289" y="371367"/>
            <a:ext cx="4260761" cy="804130"/>
            <a:chOff x="7318011" y="1456480"/>
            <a:chExt cx="4260761" cy="804130"/>
          </a:xfrm>
        </p:grpSpPr>
        <p:sp>
          <p:nvSpPr>
            <p:cNvPr id="25" name="文本框 24"/>
            <p:cNvSpPr txBox="1"/>
            <p:nvPr/>
          </p:nvSpPr>
          <p:spPr>
            <a:xfrm>
              <a:off x="7318011" y="1456480"/>
              <a:ext cx="1808480" cy="583565"/>
            </a:xfrm>
            <a:prstGeom prst="rect">
              <a:avLst/>
            </a:prstGeom>
            <a:noFill/>
          </p:spPr>
          <p:txBody>
            <a:bodyPr wrap="non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r>
                <a:rPr lang="zh-CN" altLang="en-US" sz="3200" b="1" dirty="0">
                  <a:solidFill>
                    <a:schemeClr val="tx1">
                      <a:lumMod val="85000"/>
                      <a:lumOff val="15000"/>
                    </a:schemeClr>
                  </a:solidFill>
                </a:rPr>
                <a:t>需求分析</a:t>
              </a:r>
              <a:endParaRPr lang="zh-CN" altLang="en-US" sz="3200" b="1" dirty="0">
                <a:solidFill>
                  <a:schemeClr val="tx1">
                    <a:lumMod val="85000"/>
                    <a:lumOff val="15000"/>
                  </a:schemeClr>
                </a:solidFill>
              </a:endParaRPr>
            </a:p>
          </p:txBody>
        </p:sp>
        <p:sp>
          <p:nvSpPr>
            <p:cNvPr id="26" name="文本框 25"/>
            <p:cNvSpPr txBox="1"/>
            <p:nvPr/>
          </p:nvSpPr>
          <p:spPr>
            <a:xfrm>
              <a:off x="7318011" y="1984059"/>
              <a:ext cx="4260761" cy="276551"/>
            </a:xfrm>
            <a:prstGeom prst="rect">
              <a:avLst/>
            </a:prstGeom>
            <a:noFill/>
          </p:spPr>
          <p:txBody>
            <a:bodyPr wrap="square" rtlCol="0">
              <a:spAutoFit/>
              <a:scene3d>
                <a:camera prst="orthographicFront"/>
                <a:lightRig rig="threePt" dir="t"/>
              </a:scene3d>
              <a:sp3d contourW="12700"/>
            </a:bodyPr>
            <a:lstStyle/>
            <a:p>
              <a:pPr>
                <a:lnSpc>
                  <a:spcPct val="114000"/>
                </a:lnSpc>
              </a:pPr>
              <a:r>
                <a:rPr lang="en-US" altLang="zh-CN" sz="1050" dirty="0">
                  <a:solidFill>
                    <a:schemeClr val="bg1">
                      <a:lumMod val="65000"/>
                    </a:schemeClr>
                  </a:solidFill>
                  <a:latin typeface="Century Gothic" panose="020B0502020202020204" pitchFamily="34" charset="0"/>
                  <a:ea typeface="+mj-ea"/>
                </a:rPr>
                <a:t>The user can demonstrate on a projector or computer</a:t>
              </a:r>
              <a:endParaRPr lang="en-US" altLang="zh-CN" sz="1050" dirty="0">
                <a:solidFill>
                  <a:schemeClr val="bg1">
                    <a:lumMod val="65000"/>
                  </a:schemeClr>
                </a:solidFill>
                <a:latin typeface="Century Gothic" panose="020B0502020202020204" pitchFamily="34" charset="0"/>
                <a:ea typeface="+mj-ea"/>
              </a:endParaRPr>
            </a:p>
          </p:txBody>
        </p:sp>
      </p:grpSp>
    </p:spTree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1500" advTm="0">
        <p:random/>
      </p:transition>
    </mc:Choice>
    <mc:Fallback>
      <p:transition spd="slow" advTm="0">
        <p:random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500"/>
                                        <p:tgtEl>
                                          <p:spTgt spid="40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ags/tag1.xml><?xml version="1.0" encoding="utf-8"?>
<p:tagLst xmlns:p="http://schemas.openxmlformats.org/presentationml/2006/main">
  <p:tag name="KSO_WM_UNIT_TABLE_BEAUTIFY" val="smartTable{5d4d0c7c-049f-492d-9535-556722f424fa}"/>
</p:tagLst>
</file>

<file path=ppt/tags/tag2.xml><?xml version="1.0" encoding="utf-8"?>
<p:tagLst xmlns:p="http://schemas.openxmlformats.org/presentationml/2006/main">
  <p:tag name="KSO_WM_UNIT_TABLE_BEAUTIFY" val="smartTable{5d4d0c7c-049f-492d-9535-556722f424fa}"/>
</p:tagLst>
</file>

<file path=ppt/tags/tag3.xml><?xml version="1.0" encoding="utf-8"?>
<p:tagLst xmlns:p="http://schemas.openxmlformats.org/presentationml/2006/main">
  <p:tag name="KSO_WM_UNIT_TABLE_BEAUTIFY" val="smartTable{5d4d0c7c-049f-492d-9535-556722f424fa}"/>
</p:tagLst>
</file>

<file path=ppt/tags/tag4.xml><?xml version="1.0" encoding="utf-8"?>
<p:tagLst xmlns:p="http://schemas.openxmlformats.org/presentationml/2006/main">
  <p:tag name="KSO_WM_UNIT_TABLE_BEAUTIFY" val="smartTable{5d4d0c7c-049f-492d-9535-556722f424fa}"/>
</p:tagLst>
</file>

<file path=ppt/tags/tag5.xml><?xml version="1.0" encoding="utf-8"?>
<p:tagLst xmlns:p="http://schemas.openxmlformats.org/presentationml/2006/main">
  <p:tag name="KSO_WM_UNIT_TABLE_BEAUTIFY" val="smartTable{5d4d0c7c-049f-492d-9535-556722f424fa}"/>
</p:tagLst>
</file>

<file path=ppt/tags/tag6.xml><?xml version="1.0" encoding="utf-8"?>
<p:tagLst xmlns:p="http://schemas.openxmlformats.org/presentationml/2006/main">
  <p:tag name="KSO_WM_UNIT_TABLE_BEAUTIFY" val="smartTable{5d4d0c7c-049f-492d-9535-556722f424fa}"/>
</p:tagLst>
</file>

<file path=ppt/tags/tag7.xml><?xml version="1.0" encoding="utf-8"?>
<p:tagLst xmlns:p="http://schemas.openxmlformats.org/presentationml/2006/main">
  <p:tag name="KSO_WM_UNIT_TABLE_BEAUTIFY" val="smartTable{6ab5a92c-ea16-4eae-8ac1-19a897bf12fe}"/>
</p:tagLst>
</file>

<file path=ppt/tags/tag8.xml><?xml version="1.0" encoding="utf-8"?>
<p:tagLst xmlns:p="http://schemas.openxmlformats.org/presentationml/2006/main">
  <p:tag name="ISPRING_PRESENTATION_TITLE" val="PowerPoint 演示文稿"/>
</p:tagLst>
</file>

<file path=ppt/theme/theme1.xml><?xml version="1.0" encoding="utf-8"?>
<a:theme xmlns:a="http://schemas.openxmlformats.org/drawingml/2006/main" name="包图主题2">
  <a:themeElements>
    <a:clrScheme name="自定义 390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01A89E"/>
      </a:accent1>
      <a:accent2>
        <a:srgbClr val="0C2834"/>
      </a:accent2>
      <a:accent3>
        <a:srgbClr val="01A89E"/>
      </a:accent3>
      <a:accent4>
        <a:srgbClr val="0C2834"/>
      </a:accent4>
      <a:accent5>
        <a:srgbClr val="01A89E"/>
      </a:accent5>
      <a:accent6>
        <a:srgbClr val="0C2834"/>
      </a:accent6>
      <a:hlink>
        <a:srgbClr val="01A89E"/>
      </a:hlink>
      <a:folHlink>
        <a:srgbClr val="01A89E"/>
      </a:folHlink>
    </a:clrScheme>
    <a:fontScheme name="自定义 1">
      <a:majorFont>
        <a:latin typeface="Arial"/>
        <a:ea typeface="微软雅黑"/>
        <a:cs typeface=""/>
      </a:majorFont>
      <a:minorFont>
        <a:latin typeface="Arial"/>
        <a:ea typeface="微软雅黑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等线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包图主题2</Template>
  <TotalTime>0</TotalTime>
  <Words>3161</Words>
  <Application>WPS 演示</Application>
  <PresentationFormat>宽屏</PresentationFormat>
  <Paragraphs>665</Paragraphs>
  <Slides>28</Slides>
  <Notes>27</Notes>
  <HiddenSlides>0</HiddenSlides>
  <MMClips>2</MMClips>
  <ScaleCrop>false</ScaleCrop>
  <HeadingPairs>
    <vt:vector size="6" baseType="variant">
      <vt:variant>
        <vt:lpstr>已用的字体</vt:lpstr>
      </vt:variant>
      <vt:variant>
        <vt:i4>7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28</vt:i4>
      </vt:variant>
    </vt:vector>
  </HeadingPairs>
  <TitlesOfParts>
    <vt:vector size="36" baseType="lpstr">
      <vt:lpstr>Arial</vt:lpstr>
      <vt:lpstr>宋体</vt:lpstr>
      <vt:lpstr>Wingdings</vt:lpstr>
      <vt:lpstr>微软雅黑</vt:lpstr>
      <vt:lpstr>Century Gothic</vt:lpstr>
      <vt:lpstr>Arial Unicode MS</vt:lpstr>
      <vt:lpstr>等线</vt:lpstr>
      <vt:lpstr>包图主题2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系统流程图</vt:lpstr>
      <vt:lpstr>数据流图</vt:lpstr>
      <vt:lpstr>E-R图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WIN7</dc:creator>
  <cp:lastModifiedBy>啦啦啦啦</cp:lastModifiedBy>
  <cp:revision>64</cp:revision>
  <dcterms:created xsi:type="dcterms:W3CDTF">2017-08-18T03:02:00Z</dcterms:created>
  <dcterms:modified xsi:type="dcterms:W3CDTF">2020-11-06T04:19:20Z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2052-11.1.0.9999</vt:lpwstr>
  </property>
</Properties>
</file>

<file path=docProps/thumbnail.jpeg>
</file>